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292" r:id="rId3"/>
    <p:sldId id="257" r:id="rId4"/>
    <p:sldId id="258" r:id="rId5"/>
    <p:sldId id="280" r:id="rId6"/>
    <p:sldId id="284" r:id="rId7"/>
    <p:sldId id="288" r:id="rId8"/>
    <p:sldId id="285" r:id="rId9"/>
    <p:sldId id="260" r:id="rId10"/>
    <p:sldId id="290" r:id="rId11"/>
    <p:sldId id="261" r:id="rId12"/>
    <p:sldId id="278" r:id="rId13"/>
    <p:sldId id="263" r:id="rId14"/>
    <p:sldId id="282" r:id="rId15"/>
    <p:sldId id="268" r:id="rId16"/>
    <p:sldId id="293" r:id="rId17"/>
    <p:sldId id="266" r:id="rId18"/>
    <p:sldId id="274" r:id="rId19"/>
    <p:sldId id="275" r:id="rId20"/>
    <p:sldId id="276" r:id="rId21"/>
    <p:sldId id="291" r:id="rId22"/>
    <p:sldId id="286" r:id="rId23"/>
    <p:sldId id="287" r:id="rId24"/>
    <p:sldId id="283" r:id="rId25"/>
  </p:sldIdLst>
  <p:sldSz cx="18288000" cy="10287000"/>
  <p:notesSz cx="6858000" cy="9144000"/>
  <p:embeddedFontLst>
    <p:embeddedFont>
      <p:font typeface="Canva Sans Bold" panose="020B0803030501040103" pitchFamily="34" charset="0"/>
      <p:regular r:id="rId27"/>
      <p:bold r:id="rId28"/>
    </p:embeddedFont>
    <p:embeddedFont>
      <p:font typeface="Mokoto" pitchFamily="2" charset="0"/>
      <p:regular r:id="rId29"/>
    </p:embeddedFont>
    <p:embeddedFont>
      <p:font typeface="Poppins" pitchFamily="2" charset="77"/>
      <p:regular r:id="rId30"/>
      <p:bold r:id="rId31"/>
      <p:italic r:id="rId32"/>
      <p:boldItalic r:id="rId33"/>
    </p:embeddedFont>
    <p:embeddedFont>
      <p:font typeface="Tomorrow" pitchFamily="2" charset="0"/>
      <p:regular r:id="rId34"/>
    </p:embeddedFont>
    <p:embeddedFont>
      <p:font typeface="Tomorrow Bold" pitchFamily="2" charset="0"/>
      <p:regular r:id="rId35"/>
      <p:bold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83" autoAdjust="0"/>
    <p:restoredTop sz="94639" autoAdjust="0"/>
  </p:normalViewPr>
  <p:slideViewPr>
    <p:cSldViewPr>
      <p:cViewPr varScale="1">
        <p:scale>
          <a:sx n="83" d="100"/>
          <a:sy n="83" d="100"/>
        </p:scale>
        <p:origin x="992" y="4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jpeg>
</file>

<file path=ppt/media/image10.png>
</file>

<file path=ppt/media/image11.jpeg>
</file>

<file path=ppt/media/image12.jpe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svg>
</file>

<file path=ppt/media/image30.png>
</file>

<file path=ppt/media/image31.jpeg>
</file>

<file path=ppt/media/image32.jpeg>
</file>

<file path=ppt/media/image33.jpeg>
</file>

<file path=ppt/media/image34.jpeg>
</file>

<file path=ppt/media/image35.png>
</file>

<file path=ppt/media/image36.png>
</file>

<file path=ppt/media/image37.png>
</file>

<file path=ppt/media/image38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7774BB-7E55-49D8-9CAA-756E74154FD1}" type="datetimeFigureOut">
              <a:rPr lang="pt-BR" smtClean="0"/>
              <a:t>31/10/2025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61EA0-5652-43E0-8A51-F7938BEAF47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388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3AF5D-20F6-4403-B616-40EFBA008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5E7304-B021-FB5B-B5A2-5DE0A8BE7A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AF892A-DDAB-B691-C5E8-715801CB4E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CCFEF7-4F33-38ED-F50D-17AFDAE403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D61EA0-5652-43E0-8A51-F7938BEAF470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4974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7.svg"/><Relationship Id="rId7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32.jpeg"/><Relationship Id="rId7" Type="http://schemas.openxmlformats.org/officeDocument/2006/relationships/image" Target="../media/image14.sv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3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hyperlink" Target="mailto:ricardo@croce.ggf.br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marciaionevieira@gmail.com" TargetMode="Externa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3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svg"/><Relationship Id="rId4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svg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1407553" y="3800993"/>
            <a:ext cx="15472893" cy="12503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002"/>
              </a:lnSpc>
            </a:pPr>
            <a:r>
              <a:rPr lang="en-US" sz="5500" spc="-1003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Oldnews</a:t>
            </a:r>
            <a:r>
              <a:rPr lang="en-US" sz="5500" spc="-1003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fiscal.AI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286802" y="5927283"/>
            <a:ext cx="12483332" cy="572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6"/>
              </a:lnSpc>
            </a:pPr>
            <a:r>
              <a:rPr lang="en-US" sz="3200" b="1" spc="742" dirty="0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INTELIGÊNCIA FISCAL MULTI-AGENTE 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0841830" y="-3821457"/>
            <a:ext cx="12077233" cy="7202423"/>
          </a:xfrm>
          <a:custGeom>
            <a:avLst/>
            <a:gdLst/>
            <a:ahLst/>
            <a:cxnLst/>
            <a:rect l="l" t="t" r="r" b="b"/>
            <a:pathLst>
              <a:path w="12077233" h="7202423">
                <a:moveTo>
                  <a:pt x="12077233" y="0"/>
                </a:moveTo>
                <a:lnTo>
                  <a:pt x="0" y="0"/>
                </a:lnTo>
                <a:lnTo>
                  <a:pt x="0" y="7202423"/>
                </a:lnTo>
                <a:lnTo>
                  <a:pt x="12077233" y="7202423"/>
                </a:lnTo>
                <a:lnTo>
                  <a:pt x="1207723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670310" y="6736334"/>
            <a:ext cx="7858618" cy="7101333"/>
          </a:xfrm>
          <a:custGeom>
            <a:avLst/>
            <a:gdLst/>
            <a:ahLst/>
            <a:cxnLst/>
            <a:rect l="l" t="t" r="r" b="b"/>
            <a:pathLst>
              <a:path w="7858618" h="7101333">
                <a:moveTo>
                  <a:pt x="0" y="0"/>
                </a:moveTo>
                <a:lnTo>
                  <a:pt x="7858618" y="0"/>
                </a:lnTo>
                <a:lnTo>
                  <a:pt x="7858618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9139238" y="4656095"/>
            <a:ext cx="9525" cy="1003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78"/>
              </a:lnSpc>
              <a:spcBef>
                <a:spcPct val="0"/>
              </a:spcBef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2792829" y="7757749"/>
            <a:ext cx="3924102" cy="68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4300" b="1" dirty="0">
                <a:solidFill>
                  <a:srgbClr val="FFFFFF"/>
                </a:solidFill>
                <a:latin typeface="Tomorrow" panose="020B0604020202020204" charset="0"/>
                <a:ea typeface="Canva Sans Bold"/>
                <a:cs typeface="Canva Sans Bold"/>
                <a:sym typeface="Canva Sans Bold"/>
              </a:rPr>
              <a:t>Grupo </a:t>
            </a:r>
            <a:r>
              <a:rPr lang="en-US" sz="3800" b="1" dirty="0" err="1">
                <a:solidFill>
                  <a:srgbClr val="FFFFFF"/>
                </a:solidFill>
                <a:latin typeface="Tomorrow" panose="020B0604020202020204" charset="0"/>
                <a:ea typeface="Canva Sans Bold"/>
                <a:cs typeface="Canva Sans Bold"/>
                <a:sym typeface="Canva Sans Bold"/>
              </a:rPr>
              <a:t>OldNew</a:t>
            </a:r>
            <a:endParaRPr lang="en-US" sz="3800" b="1" dirty="0">
              <a:solidFill>
                <a:srgbClr val="FFFFFF"/>
              </a:solidFill>
              <a:latin typeface="Tomorrow" panose="020B0604020202020204" charset="0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A72313-F08C-7C7F-9EDB-A7303722E44D}"/>
              </a:ext>
            </a:extLst>
          </p:cNvPr>
          <p:cNvSpPr txBox="1"/>
          <p:nvPr/>
        </p:nvSpPr>
        <p:spPr>
          <a:xfrm>
            <a:off x="7543800" y="7757749"/>
            <a:ext cx="10363199" cy="14439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3800" b="1" dirty="0">
                <a:solidFill>
                  <a:srgbClr val="FFFFFF"/>
                </a:solidFill>
                <a:latin typeface="Tomorrow" panose="020B0604020202020204" charset="0"/>
                <a:ea typeface="Canva Sans Bold"/>
                <a:cs typeface="Canva Sans Bold"/>
                <a:sym typeface="Canva Sans Bold"/>
              </a:rPr>
              <a:t>I2A2 </a:t>
            </a:r>
            <a:r>
              <a:rPr lang="en-US" sz="3200" b="1" dirty="0">
                <a:solidFill>
                  <a:srgbClr val="FFFFFF"/>
                </a:solidFill>
                <a:latin typeface="Tomorrow" panose="020B0604020202020204" charset="0"/>
                <a:ea typeface="Canva Sans Bold"/>
                <a:cs typeface="Canva Sans Bold"/>
                <a:sym typeface="Canva Sans Bold"/>
              </a:rPr>
              <a:t>– Institute of Applied Artificial Intelligence</a:t>
            </a:r>
            <a:endParaRPr lang="en-US" sz="3200" b="1" dirty="0">
              <a:solidFill>
                <a:schemeClr val="bg1"/>
              </a:solidFill>
            </a:endParaRPr>
          </a:p>
          <a:p>
            <a:pPr algn="ctr">
              <a:lnSpc>
                <a:spcPts val="6020"/>
              </a:lnSpc>
            </a:pPr>
            <a:r>
              <a:rPr lang="en-US" sz="3800" b="1" dirty="0" err="1">
                <a:solidFill>
                  <a:srgbClr val="FFFFFF"/>
                </a:solidFill>
                <a:latin typeface="Tomorrow" panose="020B0604020202020204" charset="0"/>
                <a:ea typeface="Canva Sans Bold"/>
                <a:cs typeface="Canva Sans Bold"/>
                <a:sym typeface="Canva Sans Bold"/>
              </a:rPr>
              <a:t>Outubro</a:t>
            </a:r>
            <a:r>
              <a:rPr lang="en-US" sz="3800" b="1" dirty="0">
                <a:solidFill>
                  <a:srgbClr val="FFFFFF"/>
                </a:solidFill>
                <a:latin typeface="Tomorrow" panose="020B0604020202020204" charset="0"/>
                <a:ea typeface="Canva Sans Bold"/>
                <a:cs typeface="Canva Sans Bold"/>
                <a:sym typeface="Canva Sans Bold"/>
              </a:rPr>
              <a:t>/25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1F3F63-1F16-C776-6582-80C17A034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C615431-5F23-3733-BDA7-E5ECF6157E92}"/>
              </a:ext>
            </a:extLst>
          </p:cNvPr>
          <p:cNvSpPr/>
          <p:nvPr/>
        </p:nvSpPr>
        <p:spPr>
          <a:xfrm>
            <a:off x="10513346" y="3988975"/>
            <a:ext cx="9616419" cy="7028728"/>
          </a:xfrm>
          <a:custGeom>
            <a:avLst/>
            <a:gdLst/>
            <a:ahLst/>
            <a:cxnLst/>
            <a:rect l="l" t="t" r="r" b="b"/>
            <a:pathLst>
              <a:path w="9616419" h="7028728">
                <a:moveTo>
                  <a:pt x="0" y="0"/>
                </a:moveTo>
                <a:lnTo>
                  <a:pt x="9616419" y="0"/>
                </a:lnTo>
                <a:lnTo>
                  <a:pt x="9616419" y="7028729"/>
                </a:lnTo>
                <a:lnTo>
                  <a:pt x="0" y="7028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CF3743D9-6A11-A062-3789-1BD249A9E46D}"/>
              </a:ext>
            </a:extLst>
          </p:cNvPr>
          <p:cNvSpPr/>
          <p:nvPr/>
        </p:nvSpPr>
        <p:spPr>
          <a:xfrm>
            <a:off x="7791273" y="-3812579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8"/>
                </a:lnTo>
                <a:lnTo>
                  <a:pt x="0" y="76251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CFDF0C14-6965-0F8F-0AB0-5F88FE391D1B}"/>
              </a:ext>
            </a:extLst>
          </p:cNvPr>
          <p:cNvSpPr txBox="1"/>
          <p:nvPr/>
        </p:nvSpPr>
        <p:spPr>
          <a:xfrm>
            <a:off x="1066801" y="1237465"/>
            <a:ext cx="9067800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36"/>
              </a:lnSpc>
            </a:pPr>
            <a:r>
              <a:rPr lang="en-US" sz="3800" spc="-529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O </a:t>
            </a:r>
            <a:r>
              <a:rPr lang="en-US" sz="3800" spc="-529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que</a:t>
            </a:r>
            <a:r>
              <a:rPr lang="en-US" sz="3800" spc="-529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</a:t>
            </a:r>
            <a:r>
              <a:rPr lang="en-US" sz="3800" spc="-529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nossa</a:t>
            </a:r>
            <a:r>
              <a:rPr lang="en-US" sz="3800" spc="-529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</a:t>
            </a:r>
            <a:r>
              <a:rPr lang="en-US" sz="3800" spc="-529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Estrutura</a:t>
            </a:r>
            <a:r>
              <a:rPr lang="en-US" sz="3800" spc="-529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MULTI-AGENTE </a:t>
            </a:r>
            <a:r>
              <a:rPr lang="en-US" sz="3800" spc="-529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oferece</a:t>
            </a:r>
            <a:endParaRPr lang="en-US" sz="3800" spc="-529" dirty="0">
              <a:solidFill>
                <a:srgbClr val="FFFFFF"/>
              </a:solidFill>
              <a:latin typeface="Mokoto"/>
              <a:ea typeface="Mokoto"/>
              <a:cs typeface="Mokoto"/>
              <a:sym typeface="Mokoto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A655773A-AB0E-B66A-4FFB-7A9031F6194F}"/>
              </a:ext>
            </a:extLst>
          </p:cNvPr>
          <p:cNvSpPr txBox="1"/>
          <p:nvPr/>
        </p:nvSpPr>
        <p:spPr>
          <a:xfrm>
            <a:off x="1066800" y="3429001"/>
            <a:ext cx="8009471" cy="47897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Análise Inteligente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Detecção automática de fraudes fiscais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Detecção de Fraudes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7 tipos de fraudes detectáveis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Sistema </a:t>
            </a:r>
            <a:r>
              <a:rPr lang="pt-BR" sz="2400" b="1" dirty="0" err="1">
                <a:solidFill>
                  <a:schemeClr val="bg1"/>
                </a:solidFill>
                <a:latin typeface="Tomorrow" panose="020B0604020202020204" charset="0"/>
              </a:rPr>
              <a:t>Multi-Agente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5 agentes especializados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Dashboard Interativo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Interface web moderna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 </a:t>
            </a: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Chat com IA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Assistente conversacional para consultas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Suporta documentos nos formatos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 XML, CSV, NFS-e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Relatórios PDF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Exportação de análises detalhadas</a:t>
            </a:r>
          </a:p>
          <a:p>
            <a:pPr marL="342900" lvl="0" indent="-342900" algn="just">
              <a:lnSpc>
                <a:spcPts val="3359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bg1"/>
              </a:solidFill>
              <a:latin typeface="Tomorrow" panose="020B0604020202020204" charset="0"/>
              <a:ea typeface="Tomorrow"/>
              <a:cs typeface="Tomorrow"/>
              <a:sym typeface="Tomorrow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1E6DAF8C-FACD-E6D9-0B00-B47F5B4F6BA7}"/>
              </a:ext>
            </a:extLst>
          </p:cNvPr>
          <p:cNvSpPr/>
          <p:nvPr/>
        </p:nvSpPr>
        <p:spPr>
          <a:xfrm>
            <a:off x="2899435" y="8728134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9"/>
                </a:lnTo>
                <a:lnTo>
                  <a:pt x="0" y="7625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869F45F-5A60-0E1E-CD81-20FDFB4A26B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389542"/>
            <a:ext cx="8009471" cy="4827440"/>
          </a:xfrm>
          <a:prstGeom prst="rect">
            <a:avLst/>
          </a:prstGeom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EA3A7F2-AE00-AD28-2B0C-05492C3D165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1" y="5448300"/>
            <a:ext cx="8009471" cy="461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420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708922">
            <a:off x="14193648" y="298215"/>
            <a:ext cx="9616419" cy="7028728"/>
          </a:xfrm>
          <a:custGeom>
            <a:avLst/>
            <a:gdLst/>
            <a:ahLst/>
            <a:cxnLst/>
            <a:rect l="l" t="t" r="r" b="b"/>
            <a:pathLst>
              <a:path w="9616419" h="7028728">
                <a:moveTo>
                  <a:pt x="0" y="0"/>
                </a:moveTo>
                <a:lnTo>
                  <a:pt x="9616419" y="0"/>
                </a:lnTo>
                <a:lnTo>
                  <a:pt x="9616419" y="7028729"/>
                </a:lnTo>
                <a:lnTo>
                  <a:pt x="0" y="7028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5410200" y="-3812579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8"/>
                </a:lnTo>
                <a:lnTo>
                  <a:pt x="0" y="76251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1439329" y="1237465"/>
            <a:ext cx="10179102" cy="528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36"/>
              </a:lnSpc>
            </a:pPr>
            <a:r>
              <a:rPr lang="en-US" sz="3800" spc="-529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DIFERENCIAIS OLDNEWS Fiscal.AI</a:t>
            </a:r>
          </a:p>
        </p:txBody>
      </p:sp>
      <p:sp>
        <p:nvSpPr>
          <p:cNvPr id="5" name="Freeform 5"/>
          <p:cNvSpPr/>
          <p:nvPr/>
        </p:nvSpPr>
        <p:spPr>
          <a:xfrm>
            <a:off x="2899435" y="8728134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9"/>
                </a:lnTo>
                <a:lnTo>
                  <a:pt x="0" y="7625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1441583" y="2552700"/>
            <a:ext cx="9074017" cy="5918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just">
              <a:lnSpc>
                <a:spcPts val="3359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Análise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fiscal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em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segundos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: </a:t>
            </a:r>
            <a:r>
              <a:rPr lang="pt-BR" sz="3000" dirty="0">
                <a:solidFill>
                  <a:schemeClr val="bg1"/>
                </a:solidFill>
                <a:latin typeface="Tomorrow" panose="020B0604020202020204" charset="0"/>
              </a:rPr>
              <a:t>30-60”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 </a:t>
            </a:r>
            <a:r>
              <a:rPr lang="pt-BR" dirty="0">
                <a:solidFill>
                  <a:schemeClr val="bg1"/>
                </a:solidFill>
                <a:latin typeface="Tomorrow" panose="020B0604020202020204" charset="0"/>
              </a:rPr>
              <a:t>por NF-e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3000" dirty="0">
                <a:solidFill>
                  <a:schemeClr val="bg1"/>
                </a:solidFill>
                <a:latin typeface="Tomorrow" panose="020B0604020202020204" charset="0"/>
              </a:rPr>
              <a:t>95% 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de precisão na detecção de fraudes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Até</a:t>
            </a:r>
            <a:r>
              <a:rPr lang="pt-BR" sz="3000" dirty="0">
                <a:solidFill>
                  <a:schemeClr val="bg1"/>
                </a:solidFill>
                <a:latin typeface="Tomorrow" panose="020B0604020202020204" charset="0"/>
              </a:rPr>
              <a:t> 1000 itens 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por NF-e, com análise paralela de múltiplas NF-e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4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Extrator</a:t>
            </a: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de Dados – parsing e </a:t>
            </a:r>
            <a:r>
              <a:rPr lang="en-US" sz="24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validação</a:t>
            </a: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de XML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4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Classificador</a:t>
            </a: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NCM – IA fiscal com LLM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interface </a:t>
            </a:r>
            <a:r>
              <a:rPr lang="en-US" sz="24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conversacional</a:t>
            </a: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atrav</a:t>
            </a:r>
            <a:r>
              <a:rPr lang="pt-BR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és de </a:t>
            </a: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Chatbot </a:t>
            </a:r>
            <a:r>
              <a:rPr lang="en-US" sz="24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Inteligente</a:t>
            </a:r>
            <a:endParaRPr lang="pt-BR" sz="2400" dirty="0">
              <a:solidFill>
                <a:schemeClr val="bg1"/>
              </a:solidFill>
              <a:latin typeface="Tomorrow" panose="020B0604020202020204" charset="0"/>
            </a:endParaRPr>
          </a:p>
          <a:p>
            <a:pPr marL="342900" indent="-342900" algn="just">
              <a:lnSpc>
                <a:spcPts val="3359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Redução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de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multas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e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erros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tributários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-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até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</a:t>
            </a:r>
            <a:r>
              <a:rPr lang="en-US" sz="3000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30%</a:t>
            </a:r>
          </a:p>
          <a:p>
            <a:pPr marL="342900" indent="-342900" algn="just">
              <a:lnSpc>
                <a:spcPts val="3359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Compliance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automático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e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transparente</a:t>
            </a:r>
            <a:endParaRPr lang="en-US" sz="2399" dirty="0">
              <a:solidFill>
                <a:srgbClr val="FFFFFF"/>
              </a:solidFill>
              <a:latin typeface="Tomorrow" panose="020B0604020202020204" charset="0"/>
              <a:ea typeface="Public Sans"/>
              <a:cs typeface="Public Sans"/>
              <a:sym typeface="Public Sans"/>
            </a:endParaRPr>
          </a:p>
          <a:p>
            <a:pPr marL="342900" indent="-342900" algn="just">
              <a:lnSpc>
                <a:spcPts val="3359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Escalabilidade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</a:t>
            </a:r>
          </a:p>
          <a:p>
            <a:pPr marL="342900" lvl="0" indent="-342900" algn="just">
              <a:lnSpc>
                <a:spcPts val="3359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endParaRPr lang="en-US" sz="2399" dirty="0">
              <a:solidFill>
                <a:srgbClr val="FFFFFF"/>
              </a:solidFill>
              <a:latin typeface="Tomorrow" panose="020B0604020202020204" charset="0"/>
              <a:ea typeface="Public Sans"/>
              <a:cs typeface="Public Sans"/>
              <a:sym typeface="Public Sans"/>
            </a:endParaRPr>
          </a:p>
        </p:txBody>
      </p:sp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577D91B-BC50-4144-BEB7-491D647CE9F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7208" y="3226526"/>
            <a:ext cx="8340792" cy="466441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842D03-E528-BD15-B1C1-3CE0A7789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7B2C220-B9A0-F054-266D-44663C180D69}"/>
              </a:ext>
            </a:extLst>
          </p:cNvPr>
          <p:cNvSpPr/>
          <p:nvPr/>
        </p:nvSpPr>
        <p:spPr>
          <a:xfrm rot="1841029">
            <a:off x="16139779" y="1943100"/>
            <a:ext cx="9616419" cy="7028728"/>
          </a:xfrm>
          <a:custGeom>
            <a:avLst/>
            <a:gdLst/>
            <a:ahLst/>
            <a:cxnLst/>
            <a:rect l="l" t="t" r="r" b="b"/>
            <a:pathLst>
              <a:path w="9616419" h="7028728">
                <a:moveTo>
                  <a:pt x="0" y="0"/>
                </a:moveTo>
                <a:lnTo>
                  <a:pt x="9616419" y="0"/>
                </a:lnTo>
                <a:lnTo>
                  <a:pt x="9616419" y="7028729"/>
                </a:lnTo>
                <a:lnTo>
                  <a:pt x="0" y="7028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FE5D1E0-6E9A-03CE-15F6-FC17F8C6E2F3}"/>
              </a:ext>
            </a:extLst>
          </p:cNvPr>
          <p:cNvSpPr/>
          <p:nvPr/>
        </p:nvSpPr>
        <p:spPr>
          <a:xfrm>
            <a:off x="7791273" y="-3812579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8"/>
                </a:lnTo>
                <a:lnTo>
                  <a:pt x="0" y="76251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8B3108EE-5FE4-0D37-33CC-AACBD6081DF2}"/>
              </a:ext>
            </a:extLst>
          </p:cNvPr>
          <p:cNvSpPr txBox="1"/>
          <p:nvPr/>
        </p:nvSpPr>
        <p:spPr>
          <a:xfrm>
            <a:off x="1439329" y="1237465"/>
            <a:ext cx="9685871" cy="528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36"/>
              </a:lnSpc>
            </a:pPr>
            <a:r>
              <a:rPr lang="en-US" sz="3800" spc="-529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DETECTORES DE FRAUDES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72071F7D-C752-D56B-9C95-78B1FFD3C22B}"/>
              </a:ext>
            </a:extLst>
          </p:cNvPr>
          <p:cNvSpPr txBox="1"/>
          <p:nvPr/>
        </p:nvSpPr>
        <p:spPr>
          <a:xfrm>
            <a:off x="1439329" y="2552700"/>
            <a:ext cx="9381071" cy="4574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Subfaturamento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Detecção de valores abaixo do mercado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NCM Incorreto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Classificação fiscal inadequada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Triangulação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Operações suspeitas entre empresas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Fracionamento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Divisão artificial de operações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399" b="1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Score de </a:t>
            </a:r>
            <a:r>
              <a:rPr lang="en-US" sz="2399" b="1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risco</a:t>
            </a:r>
            <a:r>
              <a:rPr lang="en-US" sz="2399" b="1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(0–100) 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e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evidências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explicativas</a:t>
            </a:r>
            <a:endParaRPr lang="en-US" sz="2399" dirty="0">
              <a:solidFill>
                <a:srgbClr val="FFFFFF"/>
              </a:solidFill>
              <a:latin typeface="Tomorrow" panose="020B0604020202020204" charset="0"/>
              <a:ea typeface="Public Sans"/>
              <a:cs typeface="Public Sans"/>
              <a:sym typeface="Public Sans"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Fornecedor de Risco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Análise de histórico de fornecedores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Anomalia Temporal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Padrões temporais suspeitos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Valor Inconsistente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: Inconsistências nos cálculos</a:t>
            </a:r>
          </a:p>
          <a:p>
            <a:pPr marL="342900" lvl="0" indent="-342900" algn="just">
              <a:lnSpc>
                <a:spcPts val="3359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bg1"/>
              </a:solidFill>
              <a:latin typeface="Tomorrow" panose="020B0604020202020204" charset="0"/>
              <a:ea typeface="Tomorrow"/>
              <a:cs typeface="Tomorrow"/>
              <a:sym typeface="Tomorrow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581406AC-B3DB-FFFC-18D3-1FB28D8EBC04}"/>
              </a:ext>
            </a:extLst>
          </p:cNvPr>
          <p:cNvSpPr/>
          <p:nvPr/>
        </p:nvSpPr>
        <p:spPr>
          <a:xfrm>
            <a:off x="2899435" y="8728134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9"/>
                </a:lnTo>
                <a:lnTo>
                  <a:pt x="0" y="7625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EE26639-527B-B148-57F6-2C6D3E015C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699"/>
          <a:stretch>
            <a:fillRect/>
          </a:stretch>
        </p:blipFill>
        <p:spPr>
          <a:xfrm>
            <a:off x="10820400" y="1025094"/>
            <a:ext cx="7679366" cy="8024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253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82600" y="5511985"/>
            <a:ext cx="9616419" cy="7028728"/>
          </a:xfrm>
          <a:custGeom>
            <a:avLst/>
            <a:gdLst/>
            <a:ahLst/>
            <a:cxnLst/>
            <a:rect l="l" t="t" r="r" b="b"/>
            <a:pathLst>
              <a:path w="9616419" h="7028728">
                <a:moveTo>
                  <a:pt x="0" y="0"/>
                </a:moveTo>
                <a:lnTo>
                  <a:pt x="9616419" y="0"/>
                </a:lnTo>
                <a:lnTo>
                  <a:pt x="9616419" y="7028729"/>
                </a:lnTo>
                <a:lnTo>
                  <a:pt x="0" y="7028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11618431" y="-3598435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8"/>
                </a:lnTo>
                <a:lnTo>
                  <a:pt x="0" y="76251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7081422" y="1438358"/>
            <a:ext cx="11472325" cy="634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36"/>
              </a:lnSpc>
            </a:pPr>
            <a:r>
              <a:rPr lang="en-US" sz="3800" spc="-529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APLICAÇÕES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081422" y="3132595"/>
            <a:ext cx="9074017" cy="3440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•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Escritórios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contábeis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: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classificação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automática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e auditoria</a:t>
            </a:r>
          </a:p>
          <a:p>
            <a:pPr algn="just">
              <a:lnSpc>
                <a:spcPts val="3359"/>
              </a:lnSpc>
            </a:pPr>
            <a:endParaRPr lang="en-US" sz="2399" dirty="0">
              <a:solidFill>
                <a:srgbClr val="FFFFFF"/>
              </a:solidFill>
              <a:latin typeface="Tomorrow" panose="020B0604020202020204" charset="0"/>
              <a:ea typeface="Public Sans"/>
              <a:cs typeface="Public Sans"/>
              <a:sym typeface="Public Sans"/>
            </a:endParaRPr>
          </a:p>
          <a:p>
            <a:pPr algn="just"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•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Órgãos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de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controle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: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detecção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de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fraudes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complexas</a:t>
            </a:r>
            <a:endParaRPr lang="en-US" sz="2399" dirty="0">
              <a:solidFill>
                <a:srgbClr val="FFFFFF"/>
              </a:solidFill>
              <a:latin typeface="Tomorrow" panose="020B0604020202020204" charset="0"/>
              <a:ea typeface="Public Sans"/>
              <a:cs typeface="Public Sans"/>
              <a:sym typeface="Public Sans"/>
            </a:endParaRPr>
          </a:p>
          <a:p>
            <a:pPr algn="just">
              <a:lnSpc>
                <a:spcPts val="3359"/>
              </a:lnSpc>
            </a:pPr>
            <a:endParaRPr lang="en-US" sz="2399" dirty="0">
              <a:solidFill>
                <a:srgbClr val="FFFFFF"/>
              </a:solidFill>
              <a:latin typeface="Tomorrow" panose="020B0604020202020204" charset="0"/>
              <a:ea typeface="Public Sans"/>
              <a:cs typeface="Public Sans"/>
              <a:sym typeface="Public Sans"/>
            </a:endParaRPr>
          </a:p>
          <a:p>
            <a:pPr algn="just"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• ERPs: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integração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via API para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validação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fiscal</a:t>
            </a:r>
          </a:p>
          <a:p>
            <a:pPr algn="just">
              <a:lnSpc>
                <a:spcPts val="3359"/>
              </a:lnSpc>
            </a:pPr>
            <a:endParaRPr lang="en-US" sz="2399" dirty="0">
              <a:solidFill>
                <a:srgbClr val="FFFFFF"/>
              </a:solidFill>
              <a:latin typeface="Tomorrow" panose="020B0604020202020204" charset="0"/>
              <a:ea typeface="Public Sans"/>
              <a:cs typeface="Public Sans"/>
              <a:sym typeface="Public Sans"/>
            </a:endParaRPr>
          </a:p>
          <a:p>
            <a:pPr algn="just"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•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Educação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fiscal: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assistente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conversacional</a:t>
            </a:r>
            <a:r>
              <a:rPr lang="en-US" sz="2399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para </a:t>
            </a:r>
            <a:r>
              <a:rPr lang="en-US" sz="2399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dúvidas</a:t>
            </a:r>
            <a:endParaRPr lang="en-US" sz="2399" dirty="0">
              <a:solidFill>
                <a:srgbClr val="FFFFFF"/>
              </a:solidFill>
              <a:latin typeface="Tomorrow" panose="020B0604020202020204" charset="0"/>
              <a:ea typeface="Public Sans"/>
              <a:cs typeface="Public Sans"/>
              <a:sym typeface="Public Sans"/>
            </a:endParaRPr>
          </a:p>
          <a:p>
            <a:pPr marL="0" lvl="0" indent="0" algn="just">
              <a:lnSpc>
                <a:spcPts val="3359"/>
              </a:lnSpc>
              <a:spcBef>
                <a:spcPct val="0"/>
              </a:spcBef>
            </a:pPr>
            <a:endParaRPr lang="en-US" sz="2399" dirty="0">
              <a:solidFill>
                <a:srgbClr val="FFFFFF"/>
              </a:solidFill>
              <a:latin typeface="Tomorrow" panose="020B0604020202020204" charset="0"/>
              <a:ea typeface="Public Sans"/>
              <a:cs typeface="Public Sans"/>
              <a:sym typeface="Public Sans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2899435" y="8728134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9"/>
                </a:lnTo>
                <a:lnTo>
                  <a:pt x="0" y="7625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0" name="Picture 9" descr="A red swiss army knife&#10;&#10;AI-generated content may be incorrect.">
            <a:extLst>
              <a:ext uri="{FF2B5EF4-FFF2-40B4-BE49-F238E27FC236}">
                <a16:creationId xmlns:a16="http://schemas.microsoft.com/office/drawing/2014/main" id="{A4A768CA-D55C-60AA-4CA6-39724AFDCF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96106">
            <a:off x="-1716680" y="522619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DF53BD-C44A-A885-3604-ACCC16548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6 tendências do comércio varejista para ficar de olho - Mídia Market">
            <a:extLst>
              <a:ext uri="{FF2B5EF4-FFF2-40B4-BE49-F238E27FC236}">
                <a16:creationId xmlns:a16="http://schemas.microsoft.com/office/drawing/2014/main" id="{E0DDB7E9-CEB6-A86E-8E0F-24C80C5462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29"/>
          <a:stretch>
            <a:fillRect/>
          </a:stretch>
        </p:blipFill>
        <p:spPr bwMode="auto">
          <a:xfrm>
            <a:off x="0" y="5771404"/>
            <a:ext cx="18288000" cy="4553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83712327-7499-6713-3F7C-39400748069E}"/>
              </a:ext>
            </a:extLst>
          </p:cNvPr>
          <p:cNvSpPr txBox="1"/>
          <p:nvPr/>
        </p:nvSpPr>
        <p:spPr>
          <a:xfrm>
            <a:off x="736890" y="3699479"/>
            <a:ext cx="3719127" cy="921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Top 10 CNAEs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por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volume NF-e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093EE48B-FA3D-C33E-5F4B-8287B61C0DDA}"/>
              </a:ext>
            </a:extLst>
          </p:cNvPr>
          <p:cNvSpPr txBox="1"/>
          <p:nvPr/>
        </p:nvSpPr>
        <p:spPr>
          <a:xfrm>
            <a:off x="152400" y="3009900"/>
            <a:ext cx="4339610" cy="6649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1,2 mi 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empresas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 Bold"/>
              <a:ea typeface="Tomorrow Bold"/>
              <a:cs typeface="Tomorrow Bold"/>
              <a:sym typeface="Tomorrow Bold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142EB271-56D3-E34B-779F-F2BDF56516EC}"/>
              </a:ext>
            </a:extLst>
          </p:cNvPr>
          <p:cNvSpPr txBox="1"/>
          <p:nvPr/>
        </p:nvSpPr>
        <p:spPr>
          <a:xfrm>
            <a:off x="9601200" y="3746378"/>
            <a:ext cx="3719127" cy="40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Portal NF-e  estimativa SEFAZ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2024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omorrow" panose="020B0604020202020204" charset="0"/>
              <a:ea typeface="+mn-ea"/>
              <a:cs typeface="+mn-cs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88082A3A-61CC-787A-FDC5-1B49F6589F6C}"/>
              </a:ext>
            </a:extLst>
          </p:cNvPr>
          <p:cNvSpPr txBox="1"/>
          <p:nvPr/>
        </p:nvSpPr>
        <p:spPr>
          <a:xfrm>
            <a:off x="9144000" y="3056799"/>
            <a:ext cx="4267200" cy="6444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 Bold" panose="020B0604020202020204" charset="0"/>
                <a:ea typeface="+mn-ea"/>
                <a:cs typeface="+mn-cs"/>
              </a:rPr>
              <a:t>~5,25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 bi NF 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emitidas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omorrow Bold"/>
              <a:ea typeface="Tomorrow Bold"/>
              <a:cs typeface="Tomorrow Bold"/>
              <a:sym typeface="Tomorrow Bold"/>
            </a:endParaRP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FCBBFB6E-E503-21A9-7460-D199086069A0}"/>
              </a:ext>
            </a:extLst>
          </p:cNvPr>
          <p:cNvSpPr txBox="1"/>
          <p:nvPr/>
        </p:nvSpPr>
        <p:spPr>
          <a:xfrm>
            <a:off x="5058469" y="3740771"/>
            <a:ext cx="3719127" cy="434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Faturamento</a:t>
            </a:r>
            <a:endParaRPr kumimoji="0" lang="en-US" sz="269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79E07D9C-D1E5-1E33-D9C9-8DF53E972600}"/>
              </a:ext>
            </a:extLst>
          </p:cNvPr>
          <p:cNvSpPr txBox="1"/>
          <p:nvPr/>
        </p:nvSpPr>
        <p:spPr>
          <a:xfrm>
            <a:off x="5022477" y="3051192"/>
            <a:ext cx="3791112" cy="6444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R$ 1,3 tri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 Bold"/>
              <a:ea typeface="Tomorrow Bold"/>
              <a:cs typeface="Tomorrow Bold"/>
              <a:sym typeface="Tomorrow Bold"/>
            </a:endParaRPr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974C7940-9D9C-1324-5A07-173D540F1B36}"/>
              </a:ext>
            </a:extLst>
          </p:cNvPr>
          <p:cNvSpPr txBox="1"/>
          <p:nvPr/>
        </p:nvSpPr>
        <p:spPr>
          <a:xfrm>
            <a:off x="13944175" y="4072235"/>
            <a:ext cx="3719127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84% de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erros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em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estoque/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furtos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correlacionados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a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rejeicoes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NF-e</a:t>
            </a:r>
          </a:p>
        </p:txBody>
      </p:sp>
      <p:sp>
        <p:nvSpPr>
          <p:cNvPr id="17" name="TextBox 6">
            <a:extLst>
              <a:ext uri="{FF2B5EF4-FFF2-40B4-BE49-F238E27FC236}">
                <a16:creationId xmlns:a16="http://schemas.microsoft.com/office/drawing/2014/main" id="{76DF8611-B474-ED78-9FBB-83CBBCD94B7A}"/>
              </a:ext>
            </a:extLst>
          </p:cNvPr>
          <p:cNvSpPr txBox="1"/>
          <p:nvPr/>
        </p:nvSpPr>
        <p:spPr>
          <a:xfrm>
            <a:off x="13908183" y="3060727"/>
            <a:ext cx="3791112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R$ 35 bi p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erdas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 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operacionais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 Bold"/>
              <a:ea typeface="Tomorrow Bold"/>
              <a:cs typeface="Tomorrow Bold"/>
              <a:sym typeface="Tomorrow Bold"/>
            </a:endParaRP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C8C5EEC5-0266-7FB0-80CC-2F79FBCB3125}"/>
              </a:ext>
            </a:extLst>
          </p:cNvPr>
          <p:cNvSpPr txBox="1"/>
          <p:nvPr/>
        </p:nvSpPr>
        <p:spPr>
          <a:xfrm>
            <a:off x="762000" y="4625870"/>
            <a:ext cx="3149811" cy="4065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CEMPRE/IBGE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Tomorrow"/>
                <a:cs typeface="Tomorrow"/>
                <a:sym typeface="Tomorrow"/>
              </a:rPr>
              <a:t>- 2024</a:t>
            </a: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B860D423-A808-1F79-4303-B820121E9391}"/>
              </a:ext>
            </a:extLst>
          </p:cNvPr>
          <p:cNvSpPr txBox="1"/>
          <p:nvPr/>
        </p:nvSpPr>
        <p:spPr>
          <a:xfrm>
            <a:off x="4724400" y="4244870"/>
            <a:ext cx="4053196" cy="4065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Tomorrow"/>
                <a:cs typeface="Tomorrow"/>
                <a:sym typeface="Tomorrow"/>
              </a:rPr>
              <a:t>PAC/PMC, 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ABRAS, ABAD, SBVC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Tomorrow"/>
                <a:cs typeface="Tomorrow"/>
                <a:sym typeface="Tomorrow"/>
              </a:rPr>
              <a:t>- 2024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45338142-2A5F-C9C5-C691-7510381CCB71}"/>
              </a:ext>
            </a:extLst>
          </p:cNvPr>
          <p:cNvSpPr txBox="1"/>
          <p:nvPr/>
        </p:nvSpPr>
        <p:spPr>
          <a:xfrm>
            <a:off x="914400" y="800100"/>
            <a:ext cx="10744200" cy="5866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06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1200" cap="none" spc="-73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Mercado-</a:t>
            </a:r>
            <a:r>
              <a:rPr kumimoji="0" lang="en-US" sz="3800" b="0" i="0" u="none" strike="noStrike" kern="1200" cap="none" spc="-733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alvo</a:t>
            </a:r>
            <a:r>
              <a:rPr kumimoji="0" lang="en-US" sz="3800" b="0" i="0" u="none" strike="noStrike" kern="1200" cap="none" spc="-73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: Comércio </a:t>
            </a:r>
            <a:r>
              <a:rPr kumimoji="0" lang="en-US" sz="3800" b="0" i="0" u="none" strike="noStrike" kern="1200" cap="none" spc="-733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Varejista</a:t>
            </a:r>
            <a:endParaRPr kumimoji="0" lang="en-US" sz="3800" b="0" i="0" u="none" strike="noStrike" kern="1200" cap="none" spc="-733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koto"/>
              <a:ea typeface="Mokoto"/>
              <a:cs typeface="Mokoto"/>
              <a:sym typeface="Mokoto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A4210F89-C100-DF29-5AA3-B3C2B69638FA}"/>
              </a:ext>
            </a:extLst>
          </p:cNvPr>
          <p:cNvSpPr txBox="1"/>
          <p:nvPr/>
        </p:nvSpPr>
        <p:spPr>
          <a:xfrm>
            <a:off x="14111673" y="4686300"/>
            <a:ext cx="3719127" cy="40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Portal NF-e  estimativa SEFAZ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2023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omorrow" panose="020B0604020202020204" charset="0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64E413-45EB-B106-2A46-15B486BAAD5E}"/>
              </a:ext>
            </a:extLst>
          </p:cNvPr>
          <p:cNvSpPr txBox="1"/>
          <p:nvPr/>
        </p:nvSpPr>
        <p:spPr>
          <a:xfrm>
            <a:off x="152400" y="1949868"/>
            <a:ext cx="6019800" cy="679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06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-73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market overview</a:t>
            </a:r>
          </a:p>
        </p:txBody>
      </p:sp>
    </p:spTree>
    <p:extLst>
      <p:ext uri="{BB962C8B-B14F-4D97-AF65-F5344CB8AC3E}">
        <p14:creationId xmlns:p14="http://schemas.microsoft.com/office/powerpoint/2010/main" val="1984353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000633" y="5822780"/>
            <a:ext cx="9409333" cy="7322172"/>
          </a:xfrm>
          <a:custGeom>
            <a:avLst/>
            <a:gdLst/>
            <a:ahLst/>
            <a:cxnLst/>
            <a:rect l="l" t="t" r="r" b="b"/>
            <a:pathLst>
              <a:path w="9409333" h="7322172">
                <a:moveTo>
                  <a:pt x="0" y="0"/>
                </a:moveTo>
                <a:lnTo>
                  <a:pt x="9409333" y="0"/>
                </a:lnTo>
                <a:lnTo>
                  <a:pt x="9409333" y="7322172"/>
                </a:lnTo>
                <a:lnTo>
                  <a:pt x="0" y="7322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flipH="1">
            <a:off x="12460910" y="-3334898"/>
            <a:ext cx="12077233" cy="7202423"/>
          </a:xfrm>
          <a:custGeom>
            <a:avLst/>
            <a:gdLst/>
            <a:ahLst/>
            <a:cxnLst/>
            <a:rect l="l" t="t" r="r" b="b"/>
            <a:pathLst>
              <a:path w="12077233" h="7202423">
                <a:moveTo>
                  <a:pt x="12077233" y="0"/>
                </a:moveTo>
                <a:lnTo>
                  <a:pt x="0" y="0"/>
                </a:lnTo>
                <a:lnTo>
                  <a:pt x="0" y="7202423"/>
                </a:lnTo>
                <a:lnTo>
                  <a:pt x="12077233" y="7202423"/>
                </a:lnTo>
                <a:lnTo>
                  <a:pt x="1207723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3394300" y="4038975"/>
            <a:ext cx="2598564" cy="87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3800" b="1" dirty="0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Fase 1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63698" y="5277547"/>
            <a:ext cx="3259768" cy="3356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FFFFFF"/>
                </a:solidFill>
                <a:latin typeface="Tomorrow" panose="020B0604020202020204" charset="0"/>
                <a:sym typeface="Tomorrow"/>
              </a:rPr>
              <a:t>N</a:t>
            </a:r>
            <a:r>
              <a:rPr lang="pt-BR" sz="1600" dirty="0">
                <a:solidFill>
                  <a:schemeClr val="bg1"/>
                </a:solidFill>
                <a:latin typeface="Tomorrow" panose="020B0604020202020204" charset="0"/>
              </a:rPr>
              <a:t>osso sistema </a:t>
            </a:r>
            <a:r>
              <a:rPr lang="pt-BR" sz="1600" dirty="0" err="1">
                <a:solidFill>
                  <a:schemeClr val="bg1"/>
                </a:solidFill>
                <a:latin typeface="Tomorrow" panose="020B0604020202020204" charset="0"/>
              </a:rPr>
              <a:t>Multi-Agente</a:t>
            </a:r>
            <a:r>
              <a:rPr lang="pt-BR" sz="1600" dirty="0">
                <a:solidFill>
                  <a:schemeClr val="bg1"/>
                </a:solidFill>
                <a:latin typeface="Tomorrow" panose="020B0604020202020204" charset="0"/>
              </a:rPr>
              <a:t> (</a:t>
            </a:r>
            <a:r>
              <a:rPr lang="pt-BR" sz="1600" dirty="0" err="1">
                <a:solidFill>
                  <a:schemeClr val="bg1"/>
                </a:solidFill>
                <a:latin typeface="Tomorrow" panose="020B0604020202020204" charset="0"/>
              </a:rPr>
              <a:t>CrewAI</a:t>
            </a:r>
            <a:r>
              <a:rPr lang="pt-BR" sz="1600" dirty="0">
                <a:solidFill>
                  <a:schemeClr val="bg1"/>
                </a:solidFill>
                <a:latin typeface="Tomorrow" panose="020B0604020202020204" charset="0"/>
              </a:rPr>
              <a:t>) realiza análises automáticas de fraudes fiscais e oferece uma experiência completa que inclui: detecção automática de inconsistências e fraudes; assistente conversacional; suporte em XML, CSV e NFS-e; identificação de até 7 tipos diferentes de fraudes; geração de relatórios PDF.</a:t>
            </a:r>
          </a:p>
          <a:p>
            <a:pPr marL="0" lvl="0" indent="0">
              <a:lnSpc>
                <a:spcPts val="2239"/>
              </a:lnSpc>
              <a:spcBef>
                <a:spcPct val="0"/>
              </a:spcBef>
            </a:pPr>
            <a:endParaRPr lang="en-US" sz="1599" u="none" strike="noStrike" dirty="0">
              <a:solidFill>
                <a:srgbClr val="FFFFFF"/>
              </a:solidFill>
              <a:latin typeface="Tomorrow" panose="020B0604020202020204" charset="0"/>
              <a:ea typeface="Tomorrow"/>
              <a:cs typeface="Tomorrow"/>
              <a:sym typeface="Tomorrow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844718" y="4038975"/>
            <a:ext cx="2598564" cy="87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3800" b="1" dirty="0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Fase 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514116" y="5277547"/>
            <a:ext cx="3259768" cy="2529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just">
              <a:lnSpc>
                <a:spcPts val="2239"/>
              </a:lnSpc>
              <a:spcBef>
                <a:spcPct val="0"/>
              </a:spcBef>
            </a:pPr>
            <a:r>
              <a:rPr lang="en-BR" dirty="0">
                <a:solidFill>
                  <a:schemeClr val="bg1"/>
                </a:solidFill>
              </a:rPr>
              <a:t>Com uma interface simples e intuitiva, o FiscalAI permite que qualquer pessoa, sem conhecimento técnico em programação, realize análises fiscais complexas em poucos minutos, algo que tradicionalmente levaria horas ou dias de trabalho manual</a:t>
            </a:r>
            <a:r>
              <a:rPr lang="en-BR" sz="1600" dirty="0">
                <a:solidFill>
                  <a:schemeClr val="bg1"/>
                </a:solidFill>
              </a:rPr>
              <a:t> </a:t>
            </a:r>
            <a:endParaRPr lang="en-US" sz="1599" u="none" strike="noStrike" dirty="0">
              <a:solidFill>
                <a:schemeClr val="bg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295136" y="4038975"/>
            <a:ext cx="2598564" cy="87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3800" b="1" dirty="0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Fase 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644361" y="2501961"/>
            <a:ext cx="6999277" cy="740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78"/>
              </a:lnSpc>
            </a:pPr>
            <a:r>
              <a:rPr lang="en-US" sz="3800" spc="-733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ROADMAP</a:t>
            </a: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2D3DA1AD-8A8E-5A4A-B4BF-7E758EB1BECB}"/>
              </a:ext>
            </a:extLst>
          </p:cNvPr>
          <p:cNvSpPr txBox="1"/>
          <p:nvPr/>
        </p:nvSpPr>
        <p:spPr>
          <a:xfrm>
            <a:off x="12115801" y="5178753"/>
            <a:ext cx="3809999" cy="17325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Expansão</a:t>
            </a:r>
            <a:r>
              <a:rPr lang="en-US" sz="1600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para auditoria fiscal </a:t>
            </a:r>
            <a:r>
              <a:rPr lang="en-US" sz="1600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completa</a:t>
            </a:r>
            <a:endParaRPr lang="en-US" sz="1600" dirty="0">
              <a:solidFill>
                <a:srgbClr val="FFFFFF"/>
              </a:solidFill>
              <a:latin typeface="Tomorrow" panose="020B0604020202020204" charset="0"/>
              <a:ea typeface="Public Sans"/>
              <a:cs typeface="Public Sans"/>
              <a:sym typeface="Public Sans"/>
            </a:endParaRPr>
          </a:p>
          <a:p>
            <a:pPr marL="342900" indent="-342900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IA </a:t>
            </a:r>
            <a:r>
              <a:rPr lang="en-US" sz="1600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preditiva</a:t>
            </a:r>
            <a:r>
              <a:rPr lang="en-US" sz="1600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de </a:t>
            </a:r>
            <a:r>
              <a:rPr lang="en-US" sz="1600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risco</a:t>
            </a:r>
            <a:r>
              <a:rPr lang="en-US" sz="1600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fiscal</a:t>
            </a:r>
          </a:p>
          <a:p>
            <a:pPr marL="342900" indent="-342900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Integração</a:t>
            </a:r>
            <a:r>
              <a:rPr lang="en-US" sz="1600" dirty="0">
                <a:solidFill>
                  <a:srgbClr val="FFFFFF"/>
                </a:solidFill>
                <a:latin typeface="Tomorrow" panose="020B0604020202020204" charset="0"/>
                <a:ea typeface="Public Sans"/>
                <a:cs typeface="Public Sans"/>
                <a:sym typeface="Public Sans"/>
              </a:rPr>
              <a:t> com SPED e ERPs</a:t>
            </a:r>
          </a:p>
          <a:p>
            <a:pPr marL="342900" lvl="0" indent="-342900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FF"/>
              </a:solidFill>
              <a:latin typeface="Tomorrow" panose="020B0604020202020204" charset="0"/>
              <a:ea typeface="Public Sans"/>
              <a:cs typeface="Public Sans"/>
              <a:sym typeface="Public Sans"/>
            </a:endParaRPr>
          </a:p>
        </p:txBody>
      </p:sp>
      <p:sp>
        <p:nvSpPr>
          <p:cNvPr id="9" name="Freeform 2">
            <a:extLst>
              <a:ext uri="{FF2B5EF4-FFF2-40B4-BE49-F238E27FC236}">
                <a16:creationId xmlns:a16="http://schemas.microsoft.com/office/drawing/2014/main" id="{5C2D6823-9579-E179-C275-FFD6BB3C6D7A}"/>
              </a:ext>
            </a:extLst>
          </p:cNvPr>
          <p:cNvSpPr/>
          <p:nvPr/>
        </p:nvSpPr>
        <p:spPr>
          <a:xfrm>
            <a:off x="-6515103" y="-980658"/>
            <a:ext cx="9409333" cy="7322172"/>
          </a:xfrm>
          <a:custGeom>
            <a:avLst/>
            <a:gdLst/>
            <a:ahLst/>
            <a:cxnLst/>
            <a:rect l="l" t="t" r="r" b="b"/>
            <a:pathLst>
              <a:path w="9409333" h="7322172">
                <a:moveTo>
                  <a:pt x="0" y="0"/>
                </a:moveTo>
                <a:lnTo>
                  <a:pt x="9409333" y="0"/>
                </a:lnTo>
                <a:lnTo>
                  <a:pt x="9409333" y="7322172"/>
                </a:lnTo>
                <a:lnTo>
                  <a:pt x="0" y="7322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9300EC-A067-331F-5387-011549B79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63E3F8F-E3B8-7646-6B5E-EF445E0B32C3}"/>
              </a:ext>
            </a:extLst>
          </p:cNvPr>
          <p:cNvSpPr/>
          <p:nvPr/>
        </p:nvSpPr>
        <p:spPr>
          <a:xfrm>
            <a:off x="-6000633" y="5822780"/>
            <a:ext cx="9409333" cy="7322172"/>
          </a:xfrm>
          <a:custGeom>
            <a:avLst/>
            <a:gdLst/>
            <a:ahLst/>
            <a:cxnLst/>
            <a:rect l="l" t="t" r="r" b="b"/>
            <a:pathLst>
              <a:path w="9409333" h="7322172">
                <a:moveTo>
                  <a:pt x="0" y="0"/>
                </a:moveTo>
                <a:lnTo>
                  <a:pt x="9409333" y="0"/>
                </a:lnTo>
                <a:lnTo>
                  <a:pt x="9409333" y="7322172"/>
                </a:lnTo>
                <a:lnTo>
                  <a:pt x="0" y="7322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DFC7DBC2-FD55-77D5-8DD6-CC488006BA04}"/>
              </a:ext>
            </a:extLst>
          </p:cNvPr>
          <p:cNvSpPr/>
          <p:nvPr/>
        </p:nvSpPr>
        <p:spPr>
          <a:xfrm flipH="1">
            <a:off x="12460910" y="-3334898"/>
            <a:ext cx="12077233" cy="7202423"/>
          </a:xfrm>
          <a:custGeom>
            <a:avLst/>
            <a:gdLst/>
            <a:ahLst/>
            <a:cxnLst/>
            <a:rect l="l" t="t" r="r" b="b"/>
            <a:pathLst>
              <a:path w="12077233" h="7202423">
                <a:moveTo>
                  <a:pt x="12077233" y="0"/>
                </a:moveTo>
                <a:lnTo>
                  <a:pt x="0" y="0"/>
                </a:lnTo>
                <a:lnTo>
                  <a:pt x="0" y="7202423"/>
                </a:lnTo>
                <a:lnTo>
                  <a:pt x="12077233" y="7202423"/>
                </a:lnTo>
                <a:lnTo>
                  <a:pt x="1207723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9" name="Freeform 2">
            <a:extLst>
              <a:ext uri="{FF2B5EF4-FFF2-40B4-BE49-F238E27FC236}">
                <a16:creationId xmlns:a16="http://schemas.microsoft.com/office/drawing/2014/main" id="{231AC97B-FBB8-6E27-952A-4927AD47925C}"/>
              </a:ext>
            </a:extLst>
          </p:cNvPr>
          <p:cNvSpPr/>
          <p:nvPr/>
        </p:nvSpPr>
        <p:spPr>
          <a:xfrm>
            <a:off x="-6515103" y="-980658"/>
            <a:ext cx="9409333" cy="7322172"/>
          </a:xfrm>
          <a:custGeom>
            <a:avLst/>
            <a:gdLst/>
            <a:ahLst/>
            <a:cxnLst/>
            <a:rect l="l" t="t" r="r" b="b"/>
            <a:pathLst>
              <a:path w="9409333" h="7322172">
                <a:moveTo>
                  <a:pt x="0" y="0"/>
                </a:moveTo>
                <a:lnTo>
                  <a:pt x="9409333" y="0"/>
                </a:lnTo>
                <a:lnTo>
                  <a:pt x="9409333" y="7322172"/>
                </a:lnTo>
                <a:lnTo>
                  <a:pt x="0" y="7322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2" name="Google Shape;114;p4">
            <a:extLst>
              <a:ext uri="{FF2B5EF4-FFF2-40B4-BE49-F238E27FC236}">
                <a16:creationId xmlns:a16="http://schemas.microsoft.com/office/drawing/2014/main" id="{BBBCE419-D9E9-61D9-394E-D3921B5717C4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000" r="999"/>
          <a:stretch/>
        </p:blipFill>
        <p:spPr>
          <a:xfrm>
            <a:off x="2628900" y="2882900"/>
            <a:ext cx="5600700" cy="185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15;p4">
            <a:extLst>
              <a:ext uri="{FF2B5EF4-FFF2-40B4-BE49-F238E27FC236}">
                <a16:creationId xmlns:a16="http://schemas.microsoft.com/office/drawing/2014/main" id="{3579C48A-F1AE-7A61-43B2-071187445A0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000" r="999"/>
          <a:stretch/>
        </p:blipFill>
        <p:spPr>
          <a:xfrm>
            <a:off x="3556000" y="4800600"/>
            <a:ext cx="3733800" cy="185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16;p4">
            <a:extLst>
              <a:ext uri="{FF2B5EF4-FFF2-40B4-BE49-F238E27FC236}">
                <a16:creationId xmlns:a16="http://schemas.microsoft.com/office/drawing/2014/main" id="{C8F72187-81C2-4C7C-8F82-B79F1D3E6767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l="1000" r="999"/>
          <a:stretch/>
        </p:blipFill>
        <p:spPr>
          <a:xfrm>
            <a:off x="4495800" y="6705600"/>
            <a:ext cx="1866900" cy="185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17;p4">
            <a:extLst>
              <a:ext uri="{FF2B5EF4-FFF2-40B4-BE49-F238E27FC236}">
                <a16:creationId xmlns:a16="http://schemas.microsoft.com/office/drawing/2014/main" id="{68B15BFB-2985-58E0-FA74-6408353D0A30}"/>
              </a:ext>
            </a:extLst>
          </p:cNvPr>
          <p:cNvSpPr/>
          <p:nvPr/>
        </p:nvSpPr>
        <p:spPr>
          <a:xfrm>
            <a:off x="8597900" y="2857500"/>
            <a:ext cx="6197600" cy="12700"/>
          </a:xfrm>
          <a:prstGeom prst="roundRect">
            <a:avLst>
              <a:gd name="adj" fmla="val 50000"/>
            </a:avLst>
          </a:prstGeom>
          <a:solidFill>
            <a:srgbClr val="58535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18;p4">
            <a:extLst>
              <a:ext uri="{FF2B5EF4-FFF2-40B4-BE49-F238E27FC236}">
                <a16:creationId xmlns:a16="http://schemas.microsoft.com/office/drawing/2014/main" id="{7F6A0051-AB0C-D006-5E16-5FD824220621}"/>
              </a:ext>
            </a:extLst>
          </p:cNvPr>
          <p:cNvSpPr/>
          <p:nvPr/>
        </p:nvSpPr>
        <p:spPr>
          <a:xfrm>
            <a:off x="7556500" y="4762500"/>
            <a:ext cx="7239000" cy="12700"/>
          </a:xfrm>
          <a:prstGeom prst="roundRect">
            <a:avLst>
              <a:gd name="adj" fmla="val 50000"/>
            </a:avLst>
          </a:prstGeom>
          <a:solidFill>
            <a:srgbClr val="58535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19;p4">
            <a:extLst>
              <a:ext uri="{FF2B5EF4-FFF2-40B4-BE49-F238E27FC236}">
                <a16:creationId xmlns:a16="http://schemas.microsoft.com/office/drawing/2014/main" id="{7064F8CC-E4B4-5E4D-77DD-D8ADC5A8B026}"/>
              </a:ext>
            </a:extLst>
          </p:cNvPr>
          <p:cNvSpPr/>
          <p:nvPr/>
        </p:nvSpPr>
        <p:spPr>
          <a:xfrm>
            <a:off x="6527800" y="6667500"/>
            <a:ext cx="8280400" cy="12700"/>
          </a:xfrm>
          <a:prstGeom prst="roundRect">
            <a:avLst>
              <a:gd name="adj" fmla="val 50000"/>
            </a:avLst>
          </a:prstGeom>
          <a:solidFill>
            <a:srgbClr val="58535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21;p4">
            <a:extLst>
              <a:ext uri="{FF2B5EF4-FFF2-40B4-BE49-F238E27FC236}">
                <a16:creationId xmlns:a16="http://schemas.microsoft.com/office/drawing/2014/main" id="{8849CC15-5D6D-025B-08D2-297DBD2FF95C}"/>
              </a:ext>
            </a:extLst>
          </p:cNvPr>
          <p:cNvSpPr txBox="1"/>
          <p:nvPr/>
        </p:nvSpPr>
        <p:spPr>
          <a:xfrm>
            <a:off x="8775700" y="3035300"/>
            <a:ext cx="5854700" cy="279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 err="1">
                <a:solidFill>
                  <a:srgbClr val="FFFFFF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Estratégia</a:t>
            </a:r>
            <a:r>
              <a:rPr lang="en-US" sz="1900" b="1" dirty="0">
                <a:solidFill>
                  <a:srgbClr val="FFFFFF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Member Get Member</a:t>
            </a:r>
            <a:endParaRPr sz="1100" b="1" dirty="0">
              <a:solidFill>
                <a:schemeClr val="dk1"/>
              </a:solidFill>
              <a:latin typeface="Tomorrow" panose="020B0604020202020204" charset="0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122;p4">
            <a:extLst>
              <a:ext uri="{FF2B5EF4-FFF2-40B4-BE49-F238E27FC236}">
                <a16:creationId xmlns:a16="http://schemas.microsoft.com/office/drawing/2014/main" id="{D4E7ED0C-F99B-BE5E-CFF5-445BD3AFD2FD}"/>
              </a:ext>
            </a:extLst>
          </p:cNvPr>
          <p:cNvSpPr txBox="1"/>
          <p:nvPr/>
        </p:nvSpPr>
        <p:spPr>
          <a:xfrm>
            <a:off x="7899400" y="5017168"/>
            <a:ext cx="6896100" cy="279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 err="1">
                <a:solidFill>
                  <a:srgbClr val="FFFFFF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Parcerias</a:t>
            </a:r>
            <a:r>
              <a:rPr lang="en-US" sz="1900" b="1" dirty="0">
                <a:solidFill>
                  <a:srgbClr val="FFFFFF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para </a:t>
            </a:r>
            <a:r>
              <a:rPr lang="en-US" sz="1900" b="1" dirty="0" err="1">
                <a:solidFill>
                  <a:srgbClr val="FFFFFF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Expansão</a:t>
            </a:r>
            <a:endParaRPr sz="1100" b="1" dirty="0">
              <a:solidFill>
                <a:schemeClr val="dk1"/>
              </a:solidFill>
              <a:latin typeface="Tomorrow" panose="020B0604020202020204" charset="0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123;p4">
            <a:extLst>
              <a:ext uri="{FF2B5EF4-FFF2-40B4-BE49-F238E27FC236}">
                <a16:creationId xmlns:a16="http://schemas.microsoft.com/office/drawing/2014/main" id="{8AC211E3-131D-30CF-24A1-877B95C91611}"/>
              </a:ext>
            </a:extLst>
          </p:cNvPr>
          <p:cNvSpPr txBox="1"/>
          <p:nvPr/>
        </p:nvSpPr>
        <p:spPr>
          <a:xfrm>
            <a:off x="6692900" y="6908800"/>
            <a:ext cx="7937500" cy="279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 err="1">
                <a:solidFill>
                  <a:srgbClr val="FFFFFF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Consolidação</a:t>
            </a:r>
            <a:r>
              <a:rPr lang="en-US" sz="1900" b="1" dirty="0">
                <a:solidFill>
                  <a:srgbClr val="FFFFFF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e Escala</a:t>
            </a:r>
            <a:endParaRPr sz="1100" b="1" dirty="0">
              <a:solidFill>
                <a:schemeClr val="dk1"/>
              </a:solidFill>
              <a:latin typeface="Tomorrow" panose="020B0604020202020204" charset="0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124;p4">
            <a:extLst>
              <a:ext uri="{FF2B5EF4-FFF2-40B4-BE49-F238E27FC236}">
                <a16:creationId xmlns:a16="http://schemas.microsoft.com/office/drawing/2014/main" id="{BE623E89-76E0-3556-1C22-D3E1887D8407}"/>
              </a:ext>
            </a:extLst>
          </p:cNvPr>
          <p:cNvSpPr txBox="1"/>
          <p:nvPr/>
        </p:nvSpPr>
        <p:spPr>
          <a:xfrm>
            <a:off x="5372100" y="3683000"/>
            <a:ext cx="101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rgbClr val="E6E6E6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125;p4">
            <a:extLst>
              <a:ext uri="{FF2B5EF4-FFF2-40B4-BE49-F238E27FC236}">
                <a16:creationId xmlns:a16="http://schemas.microsoft.com/office/drawing/2014/main" id="{2DBA0EE6-F601-D914-B843-D0A1057E7017}"/>
              </a:ext>
            </a:extLst>
          </p:cNvPr>
          <p:cNvSpPr txBox="1"/>
          <p:nvPr/>
        </p:nvSpPr>
        <p:spPr>
          <a:xfrm>
            <a:off x="8775700" y="3619500"/>
            <a:ext cx="7912100" cy="914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A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estratégia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inicial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é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buscar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usuários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-teste (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empresas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de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pequeno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porte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do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segmento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varejista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) para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utilizar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o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sistema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OLDNEWS FISCAL.AI e a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indicarem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a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solução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,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ampliando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a base de forma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orgânica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e com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baixo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custo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de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aquisição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.</a:t>
            </a:r>
            <a:endParaRPr sz="1100" dirty="0">
              <a:solidFill>
                <a:schemeClr val="dk1"/>
              </a:solidFill>
              <a:latin typeface="Tomorrow" panose="020B0604020202020204" charset="0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126;p4">
            <a:extLst>
              <a:ext uri="{FF2B5EF4-FFF2-40B4-BE49-F238E27FC236}">
                <a16:creationId xmlns:a16="http://schemas.microsoft.com/office/drawing/2014/main" id="{C2A111D5-0456-D8D2-A489-A539A10CB208}"/>
              </a:ext>
            </a:extLst>
          </p:cNvPr>
          <p:cNvSpPr txBox="1"/>
          <p:nvPr/>
        </p:nvSpPr>
        <p:spPr>
          <a:xfrm>
            <a:off x="5372100" y="5588000"/>
            <a:ext cx="101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rgbClr val="E6E6E6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27;p4">
            <a:extLst>
              <a:ext uri="{FF2B5EF4-FFF2-40B4-BE49-F238E27FC236}">
                <a16:creationId xmlns:a16="http://schemas.microsoft.com/office/drawing/2014/main" id="{6EFEFF7C-624B-586C-C8B2-C214D87E0AC8}"/>
              </a:ext>
            </a:extLst>
          </p:cNvPr>
          <p:cNvSpPr txBox="1"/>
          <p:nvPr/>
        </p:nvSpPr>
        <p:spPr>
          <a:xfrm>
            <a:off x="7734300" y="5524500"/>
            <a:ext cx="8496300" cy="914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Nosso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planejamento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prevê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a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formação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de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parcerias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com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escritórios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contábeis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focados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no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médio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varejo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e com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associações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de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classe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do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comércio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varejista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,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buscando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leads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qualificados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para a API OLDNEWS FISCAL.AI e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maior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penetração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no mercado.</a:t>
            </a:r>
            <a:endParaRPr sz="1100" dirty="0">
              <a:solidFill>
                <a:schemeClr val="dk1"/>
              </a:solidFill>
              <a:latin typeface="Tomorrow" panose="020B0604020202020204" charset="0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128;p4">
            <a:extLst>
              <a:ext uri="{FF2B5EF4-FFF2-40B4-BE49-F238E27FC236}">
                <a16:creationId xmlns:a16="http://schemas.microsoft.com/office/drawing/2014/main" id="{13D9AC4A-EDFC-80B7-93E7-9E8BB13ADFF1}"/>
              </a:ext>
            </a:extLst>
          </p:cNvPr>
          <p:cNvSpPr txBox="1"/>
          <p:nvPr/>
        </p:nvSpPr>
        <p:spPr>
          <a:xfrm>
            <a:off x="5372100" y="7493000"/>
            <a:ext cx="101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rgbClr val="E6E6E6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129;p4">
            <a:extLst>
              <a:ext uri="{FF2B5EF4-FFF2-40B4-BE49-F238E27FC236}">
                <a16:creationId xmlns:a16="http://schemas.microsoft.com/office/drawing/2014/main" id="{DDF3C016-6949-CAD3-6E79-71FBCBED3AC9}"/>
              </a:ext>
            </a:extLst>
          </p:cNvPr>
          <p:cNvSpPr txBox="1"/>
          <p:nvPr/>
        </p:nvSpPr>
        <p:spPr>
          <a:xfrm>
            <a:off x="6692900" y="7302500"/>
            <a:ext cx="7937500" cy="1117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A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estratégia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de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crescimento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prevê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a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firmação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de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novas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parcerias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estratégicas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,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campanhas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dirigidas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para</a:t>
            </a:r>
            <a:r>
              <a:rPr lang="en-US" sz="1600" i="1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heavy users 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esforços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de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venda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para 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atingimento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de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escala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da </a:t>
            </a:r>
            <a:r>
              <a:rPr lang="en-US" sz="16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solução</a:t>
            </a:r>
            <a:r>
              <a:rPr lang="en-US" sz="16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.</a:t>
            </a:r>
            <a:endParaRPr sz="1100" dirty="0">
              <a:solidFill>
                <a:schemeClr val="dk1"/>
              </a:solidFill>
              <a:latin typeface="Tomorrow" panose="020B0604020202020204" charset="0"/>
              <a:ea typeface="Calibri"/>
              <a:cs typeface="Calibri"/>
              <a:sym typeface="Calibri"/>
            </a:endParaRPr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id="{101AF14A-0E30-C5E1-EAD4-ED925A09EAA2}"/>
              </a:ext>
            </a:extLst>
          </p:cNvPr>
          <p:cNvSpPr txBox="1"/>
          <p:nvPr/>
        </p:nvSpPr>
        <p:spPr>
          <a:xfrm>
            <a:off x="2743200" y="1333500"/>
            <a:ext cx="8280400" cy="740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678"/>
              </a:lnSpc>
            </a:pPr>
            <a:r>
              <a:rPr lang="en-US" sz="3800" spc="-733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Estratégia</a:t>
            </a:r>
            <a:r>
              <a:rPr lang="en-US" sz="3800" spc="-733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de </a:t>
            </a:r>
            <a:r>
              <a:rPr lang="en-US" sz="3800" spc="-733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crescimento</a:t>
            </a:r>
            <a:endParaRPr lang="en-US" sz="3800" spc="-733" dirty="0">
              <a:solidFill>
                <a:srgbClr val="FFFFFF"/>
              </a:solidFill>
              <a:latin typeface="Mokoto"/>
              <a:ea typeface="Mokoto"/>
              <a:cs typeface="Mokoto"/>
              <a:sym typeface="Mokoto"/>
            </a:endParaRPr>
          </a:p>
        </p:txBody>
      </p:sp>
    </p:spTree>
    <p:extLst>
      <p:ext uri="{BB962C8B-B14F-4D97-AF65-F5344CB8AC3E}">
        <p14:creationId xmlns:p14="http://schemas.microsoft.com/office/powerpoint/2010/main" val="3046694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9384414" y="4270606"/>
            <a:ext cx="2704528" cy="2704528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2"/>
              <a:stretch>
                <a:fillRect t="-2896" b="-37350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5815811" y="4270606"/>
            <a:ext cx="2704528" cy="2704528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3"/>
              <a:stretch>
                <a:fillRect t="-12500" b="-12500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8" name="Freeform 8"/>
          <p:cNvSpPr/>
          <p:nvPr/>
        </p:nvSpPr>
        <p:spPr>
          <a:xfrm>
            <a:off x="-4292574" y="-2256106"/>
            <a:ext cx="9616419" cy="7028728"/>
          </a:xfrm>
          <a:custGeom>
            <a:avLst/>
            <a:gdLst/>
            <a:ahLst/>
            <a:cxnLst/>
            <a:rect l="l" t="t" r="r" b="b"/>
            <a:pathLst>
              <a:path w="9616419" h="7028728">
                <a:moveTo>
                  <a:pt x="0" y="0"/>
                </a:moveTo>
                <a:lnTo>
                  <a:pt x="9616419" y="0"/>
                </a:lnTo>
                <a:lnTo>
                  <a:pt x="9616419" y="7028729"/>
                </a:lnTo>
                <a:lnTo>
                  <a:pt x="0" y="70287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9" name="Freeform 9"/>
          <p:cNvSpPr/>
          <p:nvPr/>
        </p:nvSpPr>
        <p:spPr>
          <a:xfrm>
            <a:off x="14724379" y="-4193474"/>
            <a:ext cx="8701678" cy="7182840"/>
          </a:xfrm>
          <a:custGeom>
            <a:avLst/>
            <a:gdLst/>
            <a:ahLst/>
            <a:cxnLst/>
            <a:rect l="l" t="t" r="r" b="b"/>
            <a:pathLst>
              <a:path w="8701678" h="7182840">
                <a:moveTo>
                  <a:pt x="0" y="0"/>
                </a:moveTo>
                <a:lnTo>
                  <a:pt x="8701677" y="0"/>
                </a:lnTo>
                <a:lnTo>
                  <a:pt x="8701677" y="7182840"/>
                </a:lnTo>
                <a:lnTo>
                  <a:pt x="0" y="71828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TextBox 10"/>
          <p:cNvSpPr txBox="1"/>
          <p:nvPr/>
        </p:nvSpPr>
        <p:spPr>
          <a:xfrm>
            <a:off x="5644361" y="2492436"/>
            <a:ext cx="6999277" cy="528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36"/>
              </a:lnSpc>
            </a:pPr>
            <a:r>
              <a:rPr lang="en-US" sz="3800" spc="-529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NOSSO TIME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384414" y="7290406"/>
            <a:ext cx="2585133" cy="320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MÁRCIA VIEIRA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815811" y="7290406"/>
            <a:ext cx="3201478" cy="320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0"/>
              </a:lnSpc>
            </a:pPr>
            <a:r>
              <a:rPr lang="en-US" sz="2177" spc="-23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RICARDO CROCE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991600" y="7935021"/>
            <a:ext cx="3596626" cy="512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960"/>
              </a:lnSpc>
              <a:spcBef>
                <a:spcPct val="0"/>
              </a:spcBef>
            </a:pPr>
            <a:r>
              <a:rPr lang="en-US" sz="2200" u="none" strike="noStrike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Parcerias</a:t>
            </a:r>
            <a:r>
              <a:rPr lang="en-US" sz="2200" u="none" strike="noStrike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, Marketing e </a:t>
            </a:r>
            <a:r>
              <a:rPr lang="en-US" sz="2200" u="none" strike="noStrike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Vendas</a:t>
            </a:r>
            <a:endParaRPr lang="en-US" sz="2200" u="none" strike="noStrike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924669" y="7935020"/>
            <a:ext cx="2486813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60"/>
              </a:lnSpc>
              <a:spcBef>
                <a:spcPct val="0"/>
              </a:spcBef>
            </a:pPr>
            <a:r>
              <a:rPr lang="en-US" sz="22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Desenvolvedor</a:t>
            </a:r>
            <a:r>
              <a:rPr lang="en-US" sz="2200" u="none" strike="noStrike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</a:p>
        </p:txBody>
      </p:sp>
      <p:pic>
        <p:nvPicPr>
          <p:cNvPr id="16" name="Picture 15" descr="A person in a blue suit&#10;&#10;AI-generated content may be incorrect.">
            <a:extLst>
              <a:ext uri="{FF2B5EF4-FFF2-40B4-BE49-F238E27FC236}">
                <a16:creationId xmlns:a16="http://schemas.microsoft.com/office/drawing/2014/main" id="{A3D99B1C-49DF-B1D4-D729-D567FE5F3CC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63" b="17877"/>
          <a:stretch>
            <a:fillRect/>
          </a:stretch>
        </p:blipFill>
        <p:spPr>
          <a:xfrm>
            <a:off x="5791200" y="4270606"/>
            <a:ext cx="2843001" cy="2696082"/>
          </a:xfrm>
          <a:prstGeom prst="roundRect">
            <a:avLst/>
          </a:prstGeom>
        </p:spPr>
      </p:pic>
      <p:pic>
        <p:nvPicPr>
          <p:cNvPr id="29" name="Picture 28" descr="A person standing in front of a wall with a logo&#10;&#10;AI-generated content may be incorrect.">
            <a:extLst>
              <a:ext uri="{FF2B5EF4-FFF2-40B4-BE49-F238E27FC236}">
                <a16:creationId xmlns:a16="http://schemas.microsoft.com/office/drawing/2014/main" id="{B5BD5872-4B75-18B3-0D0D-D6DCB5EDE24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94" t="28800" r="39461" b="33617"/>
          <a:stretch>
            <a:fillRect/>
          </a:stretch>
        </p:blipFill>
        <p:spPr>
          <a:xfrm>
            <a:off x="9395300" y="4146849"/>
            <a:ext cx="2733461" cy="2828286"/>
          </a:xfrm>
          <a:prstGeom prst="roundRect">
            <a:avLst/>
          </a:prstGeom>
        </p:spPr>
      </p:pic>
      <p:sp>
        <p:nvSpPr>
          <p:cNvPr id="30" name="Google Shape;170;p7">
            <a:extLst>
              <a:ext uri="{FF2B5EF4-FFF2-40B4-BE49-F238E27FC236}">
                <a16:creationId xmlns:a16="http://schemas.microsoft.com/office/drawing/2014/main" id="{16E2DCE7-1F0C-AFFC-ACB8-86064651E7D8}"/>
              </a:ext>
            </a:extLst>
          </p:cNvPr>
          <p:cNvSpPr txBox="1"/>
          <p:nvPr/>
        </p:nvSpPr>
        <p:spPr>
          <a:xfrm>
            <a:off x="4648199" y="8515216"/>
            <a:ext cx="10076179" cy="91452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Os</a:t>
            </a:r>
            <a:r>
              <a:rPr lang="en-US" sz="18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integrantes</a:t>
            </a:r>
            <a:r>
              <a:rPr lang="en-US" sz="18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possuem</a:t>
            </a:r>
            <a:r>
              <a:rPr lang="en-US" sz="18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ampla</a:t>
            </a:r>
            <a:r>
              <a:rPr lang="en-US" sz="18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experiência</a:t>
            </a:r>
            <a:r>
              <a:rPr lang="en-US" sz="18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no </a:t>
            </a:r>
            <a:r>
              <a:rPr lang="en-US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desenvolvimento</a:t>
            </a:r>
            <a:r>
              <a:rPr lang="en-US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de </a:t>
            </a:r>
            <a:r>
              <a:rPr lang="en-US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tecnologia</a:t>
            </a:r>
            <a:r>
              <a:rPr lang="en-US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, </a:t>
            </a:r>
            <a:r>
              <a:rPr lang="en-US" sz="18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gestao</a:t>
            </a:r>
            <a:r>
              <a:rPr lang="en-US" sz="18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de </a:t>
            </a:r>
            <a:r>
              <a:rPr lang="en-US" sz="18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projetos</a:t>
            </a:r>
            <a:r>
              <a:rPr lang="en-US" sz="18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e marketing. Demais </a:t>
            </a:r>
            <a:r>
              <a:rPr lang="en-US" sz="18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expertises</a:t>
            </a:r>
            <a:r>
              <a:rPr lang="en-US" sz="18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serão</a:t>
            </a:r>
            <a:r>
              <a:rPr lang="en-US" sz="18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contratadas</a:t>
            </a:r>
            <a:r>
              <a:rPr lang="en-US" sz="18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oportunamente</a:t>
            </a:r>
            <a:r>
              <a:rPr lang="en-US" sz="1800" dirty="0">
                <a:solidFill>
                  <a:srgbClr val="E6E6E6"/>
                </a:solidFill>
                <a:latin typeface="Tomorrow" panose="020B0604020202020204" charset="0"/>
                <a:ea typeface="Poppins"/>
                <a:cs typeface="Poppins"/>
                <a:sym typeface="Poppins"/>
              </a:rPr>
              <a:t>.</a:t>
            </a:r>
            <a:endParaRPr sz="1800" dirty="0">
              <a:solidFill>
                <a:schemeClr val="dk1"/>
              </a:solidFill>
              <a:latin typeface="Tomorrow" panose="020B0604020202020204" charset="0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04478" y="5368300"/>
            <a:ext cx="6281646" cy="415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@oldnews_fiscal.ai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604478" y="7173359"/>
            <a:ext cx="6281646" cy="415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www.oldnews_fiscal.ai.com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604478" y="6270829"/>
            <a:ext cx="6281646" cy="415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  <a:spcBef>
                <a:spcPct val="0"/>
              </a:spcBef>
            </a:pPr>
            <a:r>
              <a:rPr lang="en-US" sz="245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contato@oldnews_fiscal.ai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604478" y="3798641"/>
            <a:ext cx="8780463" cy="827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638"/>
              </a:lnSpc>
            </a:pPr>
            <a:r>
              <a:rPr lang="en-US" sz="3800" spc="-825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GET IN TOUCH</a:t>
            </a:r>
          </a:p>
        </p:txBody>
      </p:sp>
      <p:sp>
        <p:nvSpPr>
          <p:cNvPr id="7" name="Freeform 7"/>
          <p:cNvSpPr/>
          <p:nvPr/>
        </p:nvSpPr>
        <p:spPr>
          <a:xfrm>
            <a:off x="-1917230" y="-2362072"/>
            <a:ext cx="9409333" cy="7322172"/>
          </a:xfrm>
          <a:custGeom>
            <a:avLst/>
            <a:gdLst/>
            <a:ahLst/>
            <a:cxnLst/>
            <a:rect l="l" t="t" r="r" b="b"/>
            <a:pathLst>
              <a:path w="9409333" h="7322172">
                <a:moveTo>
                  <a:pt x="0" y="0"/>
                </a:moveTo>
                <a:lnTo>
                  <a:pt x="9409333" y="0"/>
                </a:lnTo>
                <a:lnTo>
                  <a:pt x="9409333" y="7322171"/>
                </a:lnTo>
                <a:lnTo>
                  <a:pt x="0" y="73221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Freeform 8"/>
          <p:cNvSpPr/>
          <p:nvPr/>
        </p:nvSpPr>
        <p:spPr>
          <a:xfrm rot="-1865595">
            <a:off x="10346325" y="5657089"/>
            <a:ext cx="12077233" cy="7202423"/>
          </a:xfrm>
          <a:custGeom>
            <a:avLst/>
            <a:gdLst/>
            <a:ahLst/>
            <a:cxnLst/>
            <a:rect l="l" t="t" r="r" b="b"/>
            <a:pathLst>
              <a:path w="12077233" h="7202423">
                <a:moveTo>
                  <a:pt x="0" y="0"/>
                </a:moveTo>
                <a:lnTo>
                  <a:pt x="12077233" y="0"/>
                </a:lnTo>
                <a:lnTo>
                  <a:pt x="12077233" y="7202422"/>
                </a:lnTo>
                <a:lnTo>
                  <a:pt x="0" y="72024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758B3B-D832-159C-E920-3305C7450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E1F05E6D-5459-4ACA-7886-1B52D92C02E1}"/>
              </a:ext>
            </a:extLst>
          </p:cNvPr>
          <p:cNvSpPr txBox="1"/>
          <p:nvPr/>
        </p:nvSpPr>
        <p:spPr>
          <a:xfrm>
            <a:off x="1407553" y="3743843"/>
            <a:ext cx="15472893" cy="1615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781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-1294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THANK YOU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9DC918BA-E42D-3546-2810-C32F58E99EAA}"/>
              </a:ext>
            </a:extLst>
          </p:cNvPr>
          <p:cNvSpPr txBox="1"/>
          <p:nvPr/>
        </p:nvSpPr>
        <p:spPr>
          <a:xfrm>
            <a:off x="2903550" y="7962179"/>
            <a:ext cx="11803050" cy="534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736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74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OLDNE</a:t>
            </a:r>
            <a:r>
              <a:rPr lang="en-US" sz="3200" b="1" spc="742" dirty="0">
                <a:solidFill>
                  <a:srgbClr val="FFFFFF"/>
                </a:solidFill>
                <a:latin typeface="Tomorrow Bold"/>
                <a:ea typeface="Tomorrow Bold"/>
                <a:cs typeface="Tomorrow Bold"/>
                <a:sym typeface="Tomorrow Bold"/>
              </a:rPr>
              <a:t>WS FISCAL.AI</a:t>
            </a:r>
            <a:endParaRPr kumimoji="0" lang="en-US" sz="3200" b="1" i="0" u="none" strike="noStrike" kern="1200" cap="none" spc="742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 Bold"/>
              <a:ea typeface="Tomorrow Bold"/>
              <a:cs typeface="Tomorrow Bold"/>
              <a:sym typeface="Tomorrow Bold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00C6C32-E694-20C2-D4DF-D8D90CD38088}"/>
              </a:ext>
            </a:extLst>
          </p:cNvPr>
          <p:cNvSpPr/>
          <p:nvPr/>
        </p:nvSpPr>
        <p:spPr>
          <a:xfrm>
            <a:off x="-3889077" y="5143500"/>
            <a:ext cx="9409333" cy="7322172"/>
          </a:xfrm>
          <a:custGeom>
            <a:avLst/>
            <a:gdLst/>
            <a:ahLst/>
            <a:cxnLst/>
            <a:rect l="l" t="t" r="r" b="b"/>
            <a:pathLst>
              <a:path w="9409333" h="7322172">
                <a:moveTo>
                  <a:pt x="0" y="0"/>
                </a:moveTo>
                <a:lnTo>
                  <a:pt x="9409333" y="0"/>
                </a:lnTo>
                <a:lnTo>
                  <a:pt x="9409333" y="7322172"/>
                </a:lnTo>
                <a:lnTo>
                  <a:pt x="0" y="7322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294AAA14-1A44-7873-1998-62EE97D21559}"/>
              </a:ext>
            </a:extLst>
          </p:cNvPr>
          <p:cNvSpPr/>
          <p:nvPr/>
        </p:nvSpPr>
        <p:spPr>
          <a:xfrm flipH="1">
            <a:off x="11487790" y="-3601211"/>
            <a:ext cx="12077233" cy="7202423"/>
          </a:xfrm>
          <a:custGeom>
            <a:avLst/>
            <a:gdLst/>
            <a:ahLst/>
            <a:cxnLst/>
            <a:rect l="l" t="t" r="r" b="b"/>
            <a:pathLst>
              <a:path w="12077233" h="7202423">
                <a:moveTo>
                  <a:pt x="12077234" y="0"/>
                </a:moveTo>
                <a:lnTo>
                  <a:pt x="0" y="0"/>
                </a:lnTo>
                <a:lnTo>
                  <a:pt x="0" y="7202422"/>
                </a:lnTo>
                <a:lnTo>
                  <a:pt x="12077234" y="7202422"/>
                </a:lnTo>
                <a:lnTo>
                  <a:pt x="1207723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3547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4DD09C-3A8B-26DB-8411-DC09753D7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236FA1A-E839-3C5B-6211-A159CCCC506A}"/>
              </a:ext>
            </a:extLst>
          </p:cNvPr>
          <p:cNvSpPr/>
          <p:nvPr/>
        </p:nvSpPr>
        <p:spPr>
          <a:xfrm>
            <a:off x="13182600" y="5511985"/>
            <a:ext cx="9616419" cy="7028728"/>
          </a:xfrm>
          <a:custGeom>
            <a:avLst/>
            <a:gdLst/>
            <a:ahLst/>
            <a:cxnLst/>
            <a:rect l="l" t="t" r="r" b="b"/>
            <a:pathLst>
              <a:path w="9616419" h="7028728">
                <a:moveTo>
                  <a:pt x="0" y="0"/>
                </a:moveTo>
                <a:lnTo>
                  <a:pt x="9616419" y="0"/>
                </a:lnTo>
                <a:lnTo>
                  <a:pt x="9616419" y="7028729"/>
                </a:lnTo>
                <a:lnTo>
                  <a:pt x="0" y="7028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223CBA04-CFB0-3B60-5E0F-FFF0B8E5A983}"/>
              </a:ext>
            </a:extLst>
          </p:cNvPr>
          <p:cNvSpPr/>
          <p:nvPr/>
        </p:nvSpPr>
        <p:spPr>
          <a:xfrm>
            <a:off x="11618431" y="-3598435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8"/>
                </a:lnTo>
                <a:lnTo>
                  <a:pt x="0" y="76251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4A201F37-D39D-4BAE-92B5-74697052DD01}"/>
              </a:ext>
            </a:extLst>
          </p:cNvPr>
          <p:cNvSpPr/>
          <p:nvPr/>
        </p:nvSpPr>
        <p:spPr>
          <a:xfrm>
            <a:off x="-1567082" y="8039100"/>
            <a:ext cx="14216282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9"/>
                </a:lnTo>
                <a:lnTo>
                  <a:pt x="0" y="7625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20A5C3-D828-1CAE-0BEE-F6FB9B0FDFAA}"/>
              </a:ext>
            </a:extLst>
          </p:cNvPr>
          <p:cNvSpPr txBox="1"/>
          <p:nvPr/>
        </p:nvSpPr>
        <p:spPr>
          <a:xfrm>
            <a:off x="1676400" y="3350210"/>
            <a:ext cx="10972800" cy="263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Integrantes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 do Grupo: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omorrow" panose="020B0604020202020204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Márcia Vieira - marciaionevieira@gmail.com</a:t>
            </a:r>
            <a:endParaRPr kumimoji="0" lang="en-US" sz="30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omorrow" panose="020B0604020202020204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omorrow" panose="020B0604020202020204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Ricardo Croce - </a:t>
            </a:r>
            <a:r>
              <a:rPr kumimoji="0" lang="en-US" sz="30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ricardo@croce.ggf.br</a:t>
            </a:r>
            <a:r>
              <a:rPr kumimoji="0" lang="en-US" sz="30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 </a:t>
            </a:r>
            <a:endParaRPr kumimoji="0" lang="pt-BR" sz="3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omorrow" panose="020B0604020202020204" charset="0"/>
              <a:ea typeface="+mn-ea"/>
              <a:cs typeface="+mn-cs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0FE500E0-FA01-EE73-1B80-898DF73C62DD}"/>
              </a:ext>
            </a:extLst>
          </p:cNvPr>
          <p:cNvSpPr txBox="1"/>
          <p:nvPr/>
        </p:nvSpPr>
        <p:spPr>
          <a:xfrm>
            <a:off x="1830018" y="1712498"/>
            <a:ext cx="11472325" cy="528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5536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1200" cap="none" spc="-52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Grupo </a:t>
            </a:r>
            <a:r>
              <a:rPr kumimoji="0" lang="en-US" sz="3800" b="0" i="0" u="none" strike="noStrike" kern="1200" cap="none" spc="-529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oldnew</a:t>
            </a:r>
            <a:endParaRPr kumimoji="0" lang="en-US" sz="3800" b="0" i="0" u="none" strike="noStrike" kern="1200" cap="none" spc="-529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koto"/>
              <a:ea typeface="Mokoto"/>
              <a:cs typeface="Mokoto"/>
              <a:sym typeface="Mokoto"/>
            </a:endParaRPr>
          </a:p>
        </p:txBody>
      </p:sp>
    </p:spTree>
    <p:extLst>
      <p:ext uri="{BB962C8B-B14F-4D97-AF65-F5344CB8AC3E}">
        <p14:creationId xmlns:p14="http://schemas.microsoft.com/office/powerpoint/2010/main" val="26211420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E5CD1-19D9-7F3F-4F33-DEFC683CC8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DF24E19-D43F-D606-CC17-C90D6BA593B1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314242ED-8F9B-2D89-E13F-1B948D50B230}"/>
              </a:ext>
            </a:extLst>
          </p:cNvPr>
          <p:cNvSpPr txBox="1"/>
          <p:nvPr/>
        </p:nvSpPr>
        <p:spPr>
          <a:xfrm>
            <a:off x="1407553" y="3800993"/>
            <a:ext cx="15472893" cy="1602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300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287" b="0" i="0" u="none" strike="noStrike" kern="1200" cap="none" spc="-1003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SENTINELA.AI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0805DB91-C98B-9A72-FA85-E474F2681DFF}"/>
              </a:ext>
            </a:extLst>
          </p:cNvPr>
          <p:cNvSpPr txBox="1"/>
          <p:nvPr/>
        </p:nvSpPr>
        <p:spPr>
          <a:xfrm>
            <a:off x="3286802" y="5927283"/>
            <a:ext cx="12483332" cy="572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736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742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INTELIGÊNCIA FISCAL MULTI-AGENTE </a:t>
            </a: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44C4BEFE-07B4-8BB9-A93D-7EF326EE8E94}"/>
              </a:ext>
            </a:extLst>
          </p:cNvPr>
          <p:cNvSpPr/>
          <p:nvPr/>
        </p:nvSpPr>
        <p:spPr>
          <a:xfrm flipH="1">
            <a:off x="10841830" y="-3821457"/>
            <a:ext cx="12077233" cy="7202423"/>
          </a:xfrm>
          <a:custGeom>
            <a:avLst/>
            <a:gdLst/>
            <a:ahLst/>
            <a:cxnLst/>
            <a:rect l="l" t="t" r="r" b="b"/>
            <a:pathLst>
              <a:path w="12077233" h="7202423">
                <a:moveTo>
                  <a:pt x="12077233" y="0"/>
                </a:moveTo>
                <a:lnTo>
                  <a:pt x="0" y="0"/>
                </a:lnTo>
                <a:lnTo>
                  <a:pt x="0" y="7202423"/>
                </a:lnTo>
                <a:lnTo>
                  <a:pt x="12077233" y="7202423"/>
                </a:lnTo>
                <a:lnTo>
                  <a:pt x="1207723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785220AF-335A-9C72-4D5C-82A4AB972444}"/>
              </a:ext>
            </a:extLst>
          </p:cNvPr>
          <p:cNvSpPr/>
          <p:nvPr/>
        </p:nvSpPr>
        <p:spPr>
          <a:xfrm>
            <a:off x="670310" y="6736334"/>
            <a:ext cx="7858618" cy="7101333"/>
          </a:xfrm>
          <a:custGeom>
            <a:avLst/>
            <a:gdLst/>
            <a:ahLst/>
            <a:cxnLst/>
            <a:rect l="l" t="t" r="r" b="b"/>
            <a:pathLst>
              <a:path w="7858618" h="7101333">
                <a:moveTo>
                  <a:pt x="0" y="0"/>
                </a:moveTo>
                <a:lnTo>
                  <a:pt x="7858618" y="0"/>
                </a:lnTo>
                <a:lnTo>
                  <a:pt x="7858618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06186585-6059-7DE5-7D97-A7AD438C9A08}"/>
              </a:ext>
            </a:extLst>
          </p:cNvPr>
          <p:cNvSpPr txBox="1"/>
          <p:nvPr/>
        </p:nvSpPr>
        <p:spPr>
          <a:xfrm>
            <a:off x="9139238" y="4656095"/>
            <a:ext cx="9525" cy="1003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678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85E9E6B-86E0-DD47-D126-EF2603C078B0}"/>
              </a:ext>
            </a:extLst>
          </p:cNvPr>
          <p:cNvSpPr txBox="1"/>
          <p:nvPr/>
        </p:nvSpPr>
        <p:spPr>
          <a:xfrm>
            <a:off x="2792829" y="7757749"/>
            <a:ext cx="3924102" cy="73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0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3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va Sans Bold"/>
                <a:ea typeface="Canva Sans Bold"/>
                <a:cs typeface="Canva Sans Bold"/>
                <a:sym typeface="Canva Sans Bold"/>
              </a:rPr>
              <a:t>Grupo OldNew</a:t>
            </a:r>
          </a:p>
        </p:txBody>
      </p:sp>
    </p:spTree>
    <p:extLst>
      <p:ext uri="{BB962C8B-B14F-4D97-AF65-F5344CB8AC3E}">
        <p14:creationId xmlns:p14="http://schemas.microsoft.com/office/powerpoint/2010/main" val="42387525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46BA85-44A1-74ED-094C-D1D5D37CF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A39F607-3B8D-06E5-DAEF-57E0A1BB4275}"/>
              </a:ext>
            </a:extLst>
          </p:cNvPr>
          <p:cNvSpPr/>
          <p:nvPr/>
        </p:nvSpPr>
        <p:spPr>
          <a:xfrm rot="1841029">
            <a:off x="16139779" y="1943100"/>
            <a:ext cx="9616419" cy="7028728"/>
          </a:xfrm>
          <a:custGeom>
            <a:avLst/>
            <a:gdLst/>
            <a:ahLst/>
            <a:cxnLst/>
            <a:rect l="l" t="t" r="r" b="b"/>
            <a:pathLst>
              <a:path w="9616419" h="7028728">
                <a:moveTo>
                  <a:pt x="0" y="0"/>
                </a:moveTo>
                <a:lnTo>
                  <a:pt x="9616419" y="0"/>
                </a:lnTo>
                <a:lnTo>
                  <a:pt x="9616419" y="7028729"/>
                </a:lnTo>
                <a:lnTo>
                  <a:pt x="0" y="7028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D0ED1775-F915-CA43-172B-BE3B6E4E6CE0}"/>
              </a:ext>
            </a:extLst>
          </p:cNvPr>
          <p:cNvSpPr/>
          <p:nvPr/>
        </p:nvSpPr>
        <p:spPr>
          <a:xfrm>
            <a:off x="7791273" y="-3812579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8"/>
                </a:lnTo>
                <a:lnTo>
                  <a:pt x="0" y="76251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CD102EFE-08EF-858C-4274-4EC7E4D715D0}"/>
              </a:ext>
            </a:extLst>
          </p:cNvPr>
          <p:cNvSpPr txBox="1"/>
          <p:nvPr/>
        </p:nvSpPr>
        <p:spPr>
          <a:xfrm>
            <a:off x="1439329" y="1237465"/>
            <a:ext cx="9685871" cy="528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5536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1200" cap="none" spc="-52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DETECTORES DE FRAUDES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BFD7FAB9-7F26-326C-9E5F-8EB04E2E9909}"/>
              </a:ext>
            </a:extLst>
          </p:cNvPr>
          <p:cNvSpPr txBox="1"/>
          <p:nvPr/>
        </p:nvSpPr>
        <p:spPr>
          <a:xfrm>
            <a:off x="1439329" y="2552700"/>
            <a:ext cx="9381071" cy="4574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Subfaturamento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: Detecção de valores abaixo do mercado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NCM Incorreto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: Classificação fiscal inadequada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Triangulação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: Operações suspeitas entre empresas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Fracionamento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: Divisão artificial de operações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399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 panose="020B0604020202020204" charset="0"/>
                <a:ea typeface="Public Sans"/>
                <a:cs typeface="Public Sans"/>
                <a:sym typeface="Public Sans"/>
              </a:rPr>
              <a:t>Score de </a:t>
            </a:r>
            <a:r>
              <a:rPr kumimoji="0" lang="en-US" sz="2399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 panose="020B0604020202020204" charset="0"/>
                <a:ea typeface="Public Sans"/>
                <a:cs typeface="Public Sans"/>
                <a:sym typeface="Public Sans"/>
              </a:rPr>
              <a:t>risco</a:t>
            </a:r>
            <a:r>
              <a:rPr kumimoji="0" lang="en-US" sz="2399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 panose="020B0604020202020204" charset="0"/>
                <a:ea typeface="Public Sans"/>
                <a:cs typeface="Public Sans"/>
                <a:sym typeface="Public Sans"/>
              </a:rPr>
              <a:t> (0–100) </a:t>
            </a:r>
            <a:r>
              <a:rPr kumimoji="0" lang="en-US" sz="23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 panose="020B0604020202020204" charset="0"/>
                <a:ea typeface="Public Sans"/>
                <a:cs typeface="Public Sans"/>
                <a:sym typeface="Public Sans"/>
              </a:rPr>
              <a:t>e </a:t>
            </a:r>
            <a:r>
              <a:rPr kumimoji="0" lang="en-US" sz="23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 panose="020B0604020202020204" charset="0"/>
                <a:ea typeface="Public Sans"/>
                <a:cs typeface="Public Sans"/>
                <a:sym typeface="Public Sans"/>
              </a:rPr>
              <a:t>evidências</a:t>
            </a:r>
            <a:r>
              <a:rPr kumimoji="0" lang="en-US" sz="23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 panose="020B0604020202020204" charset="0"/>
                <a:ea typeface="Public Sans"/>
                <a:cs typeface="Public Sans"/>
                <a:sym typeface="Public Sans"/>
              </a:rPr>
              <a:t> </a:t>
            </a:r>
            <a:r>
              <a:rPr kumimoji="0" lang="en-US" sz="23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 panose="020B0604020202020204" charset="0"/>
                <a:ea typeface="Public Sans"/>
                <a:cs typeface="Public Sans"/>
                <a:sym typeface="Public Sans"/>
              </a:rPr>
              <a:t>explicativas</a:t>
            </a:r>
            <a:endParaRPr kumimoji="0" lang="en-US" sz="23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" panose="020B0604020202020204" charset="0"/>
              <a:ea typeface="Public Sans"/>
              <a:cs typeface="Public Sans"/>
              <a:sym typeface="Public San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Fornecedor de Risco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: Análise de histórico de fornecedores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Anomalia Temporal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: Padrões temporais suspeitos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Valor Inconsistente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: Inconsistências nos cálculos</a:t>
            </a:r>
          </a:p>
          <a:p>
            <a:pPr marL="342900" marR="0" lvl="0" indent="-342900" algn="just" defTabSz="914400" rtl="0" eaLnBrk="1" fontAlgn="auto" latinLnBrk="0" hangingPunct="1">
              <a:lnSpc>
                <a:spcPts val="3359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omorrow" panose="020B0604020202020204" charset="0"/>
              <a:ea typeface="Tomorrow"/>
              <a:cs typeface="Tomorrow"/>
              <a:sym typeface="Tomorrow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13897794-D9E9-D140-5CF3-4FAD235F2526}"/>
              </a:ext>
            </a:extLst>
          </p:cNvPr>
          <p:cNvSpPr/>
          <p:nvPr/>
        </p:nvSpPr>
        <p:spPr>
          <a:xfrm>
            <a:off x="2899435" y="8728134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9"/>
                </a:lnTo>
                <a:lnTo>
                  <a:pt x="0" y="7625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1" name="Picture 10" descr="A screenshot of a phone&#10;&#10;AI-generated content may be incorrect.">
            <a:extLst>
              <a:ext uri="{FF2B5EF4-FFF2-40B4-BE49-F238E27FC236}">
                <a16:creationId xmlns:a16="http://schemas.microsoft.com/office/drawing/2014/main" id="{11F5538F-3DD8-CCCF-B8EC-1D2C6E3F67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800" y="6896100"/>
            <a:ext cx="3124200" cy="2796774"/>
          </a:xfrm>
          <a:prstGeom prst="rect">
            <a:avLst/>
          </a:prstGeom>
        </p:spPr>
      </p:pic>
      <p:pic>
        <p:nvPicPr>
          <p:cNvPr id="13" name="Picture 12" descr="A screenshot of a phone&#10;&#10;AI-generated content may be incorrect.">
            <a:extLst>
              <a:ext uri="{FF2B5EF4-FFF2-40B4-BE49-F238E27FC236}">
                <a16:creationId xmlns:a16="http://schemas.microsoft.com/office/drawing/2014/main" id="{BAB810EA-0795-B8A0-D2A7-D09152BA5D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9200" y="-38100"/>
            <a:ext cx="4803965" cy="113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9609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445885-2047-5D5C-347B-7BD067F66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E24D55C-CED2-8701-CB30-096D06BA5A72}"/>
              </a:ext>
            </a:extLst>
          </p:cNvPr>
          <p:cNvSpPr/>
          <p:nvPr/>
        </p:nvSpPr>
        <p:spPr>
          <a:xfrm>
            <a:off x="939695" y="-1657555"/>
            <a:ext cx="9409333" cy="7322172"/>
          </a:xfrm>
          <a:custGeom>
            <a:avLst/>
            <a:gdLst/>
            <a:ahLst/>
            <a:cxnLst/>
            <a:rect l="l" t="t" r="r" b="b"/>
            <a:pathLst>
              <a:path w="9409333" h="7322172">
                <a:moveTo>
                  <a:pt x="0" y="0"/>
                </a:moveTo>
                <a:lnTo>
                  <a:pt x="9409333" y="0"/>
                </a:lnTo>
                <a:lnTo>
                  <a:pt x="9409333" y="7322171"/>
                </a:lnTo>
                <a:lnTo>
                  <a:pt x="0" y="73221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EB7055F4-B600-AB0E-3F25-6B9B110C9CF8}"/>
              </a:ext>
            </a:extLst>
          </p:cNvPr>
          <p:cNvSpPr/>
          <p:nvPr/>
        </p:nvSpPr>
        <p:spPr>
          <a:xfrm flipH="1">
            <a:off x="10570905" y="4272969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8718996" y="0"/>
                </a:moveTo>
                <a:lnTo>
                  <a:pt x="0" y="0"/>
                </a:lnTo>
                <a:lnTo>
                  <a:pt x="0" y="7625158"/>
                </a:lnTo>
                <a:lnTo>
                  <a:pt x="8718996" y="7625158"/>
                </a:lnTo>
                <a:lnTo>
                  <a:pt x="871899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0CE23A76-0E69-D411-4505-427914F28308}"/>
              </a:ext>
            </a:extLst>
          </p:cNvPr>
          <p:cNvSpPr txBox="1"/>
          <p:nvPr/>
        </p:nvSpPr>
        <p:spPr>
          <a:xfrm>
            <a:off x="2144723" y="6228929"/>
            <a:ext cx="6999277" cy="2019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96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1200" cap="none" spc="-73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MARKET OVERVIEW</a:t>
            </a:r>
          </a:p>
          <a:p>
            <a:pPr marL="0" marR="0" lvl="0" indent="0" algn="ctr" defTabSz="914400" rtl="0" eaLnBrk="1" fontAlgn="auto" latinLnBrk="0" hangingPunct="1">
              <a:lnSpc>
                <a:spcPts val="896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-733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Varejo</a:t>
            </a:r>
            <a:r>
              <a:rPr kumimoji="0" lang="en-US" sz="3000" b="0" i="0" u="none" strike="noStrike" kern="1200" cap="none" spc="-73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 e </a:t>
            </a:r>
            <a:r>
              <a:rPr kumimoji="0" lang="en-US" sz="3000" b="0" i="0" u="none" strike="noStrike" kern="1200" cap="none" spc="-733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atacado</a:t>
            </a:r>
            <a:endParaRPr kumimoji="0" lang="en-US" sz="3000" b="0" i="0" u="none" strike="noStrike" kern="1200" cap="none" spc="-733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koto"/>
              <a:ea typeface="Mokoto"/>
              <a:cs typeface="Mokoto"/>
              <a:sym typeface="Mokoto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9F827DCB-18CB-208A-363E-F51E33713195}"/>
              </a:ext>
            </a:extLst>
          </p:cNvPr>
          <p:cNvSpPr txBox="1"/>
          <p:nvPr/>
        </p:nvSpPr>
        <p:spPr>
          <a:xfrm>
            <a:off x="10642890" y="2616909"/>
            <a:ext cx="3719127" cy="921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Top 20 CNAE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por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volume NF-e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95E3A468-6814-8B78-ADED-E095EC6EA7C9}"/>
              </a:ext>
            </a:extLst>
          </p:cNvPr>
          <p:cNvSpPr txBox="1"/>
          <p:nvPr/>
        </p:nvSpPr>
        <p:spPr>
          <a:xfrm>
            <a:off x="10058400" y="1927330"/>
            <a:ext cx="4339610" cy="6649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23 mi </a:t>
            </a:r>
            <a:r>
              <a:rPr kumimoji="0" lang="en-US" sz="3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empresas</a:t>
            </a:r>
            <a:endParaRPr kumimoji="0" lang="en-US" sz="3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 Bold"/>
              <a:ea typeface="Tomorrow Bold"/>
              <a:cs typeface="Tomorrow Bold"/>
              <a:sym typeface="Tomorrow Bold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EC16873C-B31D-BD04-8373-9350718349CC}"/>
              </a:ext>
            </a:extLst>
          </p:cNvPr>
          <p:cNvSpPr txBox="1"/>
          <p:nvPr/>
        </p:nvSpPr>
        <p:spPr>
          <a:xfrm>
            <a:off x="10642890" y="5222735"/>
            <a:ext cx="3719127" cy="465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Market Size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4594C4B-0CA7-7391-2747-B9E5AFFAD4B0}"/>
              </a:ext>
            </a:extLst>
          </p:cNvPr>
          <p:cNvSpPr txBox="1"/>
          <p:nvPr/>
        </p:nvSpPr>
        <p:spPr>
          <a:xfrm>
            <a:off x="10606898" y="4533156"/>
            <a:ext cx="3791112" cy="712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7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$4.1 Billion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84B3D4DD-16AB-2C9F-0C1A-2CE3B4225B2D}"/>
              </a:ext>
            </a:extLst>
          </p:cNvPr>
          <p:cNvSpPr txBox="1"/>
          <p:nvPr/>
        </p:nvSpPr>
        <p:spPr>
          <a:xfrm>
            <a:off x="10606898" y="7824473"/>
            <a:ext cx="3719127" cy="434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Mapa de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calor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por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UF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8E6D3C5-A2D6-DCD1-7D83-A63FB1523E88}"/>
              </a:ext>
            </a:extLst>
          </p:cNvPr>
          <p:cNvSpPr txBox="1"/>
          <p:nvPr/>
        </p:nvSpPr>
        <p:spPr>
          <a:xfrm>
            <a:off x="10570905" y="7134894"/>
            <a:ext cx="3791112" cy="712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7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19%</a:t>
            </a: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4BE7050A-A2B6-D199-1CA7-6FB6F5054492}"/>
              </a:ext>
            </a:extLst>
          </p:cNvPr>
          <p:cNvSpPr txBox="1"/>
          <p:nvPr/>
        </p:nvSpPr>
        <p:spPr>
          <a:xfrm>
            <a:off x="14151880" y="2632679"/>
            <a:ext cx="3719127" cy="921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Top CNAE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por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faturamento</a:t>
            </a:r>
            <a:endParaRPr kumimoji="0" lang="en-US" sz="269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2685825A-344A-E3FD-2F93-9518D24129D4}"/>
              </a:ext>
            </a:extLst>
          </p:cNvPr>
          <p:cNvSpPr txBox="1"/>
          <p:nvPr/>
        </p:nvSpPr>
        <p:spPr>
          <a:xfrm>
            <a:off x="14115888" y="1943100"/>
            <a:ext cx="3791112" cy="675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7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11,7 tri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DB4FA5-6278-6E5E-EEAD-2F41B33F5F87}"/>
              </a:ext>
            </a:extLst>
          </p:cNvPr>
          <p:cNvSpPr txBox="1"/>
          <p:nvPr/>
        </p:nvSpPr>
        <p:spPr>
          <a:xfrm>
            <a:off x="1600200" y="1790700"/>
            <a:ext cx="4053478" cy="132343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Falta completer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os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dados</a:t>
            </a:r>
            <a:endParaRPr kumimoji="0" lang="pt-B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10415F30-60FB-EED9-975C-AC54F106ACD0}"/>
              </a:ext>
            </a:extLst>
          </p:cNvPr>
          <p:cNvSpPr txBox="1"/>
          <p:nvPr/>
        </p:nvSpPr>
        <p:spPr>
          <a:xfrm>
            <a:off x="14304280" y="5223479"/>
            <a:ext cx="3719127" cy="434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Top CNAE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por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valor</a:t>
            </a:r>
          </a:p>
        </p:txBody>
      </p:sp>
      <p:sp>
        <p:nvSpPr>
          <p:cNvPr id="17" name="TextBox 6">
            <a:extLst>
              <a:ext uri="{FF2B5EF4-FFF2-40B4-BE49-F238E27FC236}">
                <a16:creationId xmlns:a16="http://schemas.microsoft.com/office/drawing/2014/main" id="{20519EEF-940B-B106-86F6-536361DA92C9}"/>
              </a:ext>
            </a:extLst>
          </p:cNvPr>
          <p:cNvSpPr txBox="1"/>
          <p:nvPr/>
        </p:nvSpPr>
        <p:spPr>
          <a:xfrm>
            <a:off x="14268288" y="4533900"/>
            <a:ext cx="3791112" cy="712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7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27.1%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CEF29DD8-5A3A-E51D-D74D-231AA065FC34}"/>
              </a:ext>
            </a:extLst>
          </p:cNvPr>
          <p:cNvSpPr txBox="1"/>
          <p:nvPr/>
        </p:nvSpPr>
        <p:spPr>
          <a:xfrm>
            <a:off x="10668000" y="3543300"/>
            <a:ext cx="3719127" cy="40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Receita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Federal - 2024</a:t>
            </a: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7FA2BDFC-F1FE-DBD6-A7EF-615C783EE144}"/>
              </a:ext>
            </a:extLst>
          </p:cNvPr>
          <p:cNvSpPr txBox="1"/>
          <p:nvPr/>
        </p:nvSpPr>
        <p:spPr>
          <a:xfrm>
            <a:off x="14111673" y="3517778"/>
            <a:ext cx="3719127" cy="40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PIB Nominal  - 2024</a:t>
            </a:r>
          </a:p>
        </p:txBody>
      </p:sp>
    </p:spTree>
    <p:extLst>
      <p:ext uri="{BB962C8B-B14F-4D97-AF65-F5344CB8AC3E}">
        <p14:creationId xmlns:p14="http://schemas.microsoft.com/office/powerpoint/2010/main" val="32902467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0A935A-1E79-C01D-1009-2FD637A99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396BA14-2FB0-38BB-C2F7-1FCA912BAD8E}"/>
              </a:ext>
            </a:extLst>
          </p:cNvPr>
          <p:cNvSpPr/>
          <p:nvPr/>
        </p:nvSpPr>
        <p:spPr>
          <a:xfrm>
            <a:off x="-457200" y="5219700"/>
            <a:ext cx="9409333" cy="7322172"/>
          </a:xfrm>
          <a:custGeom>
            <a:avLst/>
            <a:gdLst/>
            <a:ahLst/>
            <a:cxnLst/>
            <a:rect l="l" t="t" r="r" b="b"/>
            <a:pathLst>
              <a:path w="9409333" h="7322172">
                <a:moveTo>
                  <a:pt x="0" y="0"/>
                </a:moveTo>
                <a:lnTo>
                  <a:pt x="9409333" y="0"/>
                </a:lnTo>
                <a:lnTo>
                  <a:pt x="9409333" y="7322171"/>
                </a:lnTo>
                <a:lnTo>
                  <a:pt x="0" y="73221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87DC0B6-90CF-1B03-1EF6-7F04AA85BDD3}"/>
              </a:ext>
            </a:extLst>
          </p:cNvPr>
          <p:cNvSpPr/>
          <p:nvPr/>
        </p:nvSpPr>
        <p:spPr>
          <a:xfrm flipH="1">
            <a:off x="10570905" y="4272969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8718996" y="0"/>
                </a:moveTo>
                <a:lnTo>
                  <a:pt x="0" y="0"/>
                </a:lnTo>
                <a:lnTo>
                  <a:pt x="0" y="7625158"/>
                </a:lnTo>
                <a:lnTo>
                  <a:pt x="8718996" y="7625158"/>
                </a:lnTo>
                <a:lnTo>
                  <a:pt x="871899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90DF0C36-5EF2-5E04-F631-08BD2E3DEE2D}"/>
              </a:ext>
            </a:extLst>
          </p:cNvPr>
          <p:cNvSpPr txBox="1"/>
          <p:nvPr/>
        </p:nvSpPr>
        <p:spPr>
          <a:xfrm>
            <a:off x="2144723" y="800100"/>
            <a:ext cx="6999277" cy="1368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06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1200" cap="none" spc="-733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Varejo</a:t>
            </a:r>
            <a:r>
              <a:rPr kumimoji="0" lang="en-US" sz="3800" b="0" i="0" u="none" strike="noStrike" kern="1200" cap="none" spc="-73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 e </a:t>
            </a:r>
            <a:r>
              <a:rPr kumimoji="0" lang="en-US" sz="3800" b="0" i="0" u="none" strike="noStrike" kern="1200" cap="none" spc="-733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atacado</a:t>
            </a:r>
            <a:endParaRPr kumimoji="0" lang="en-US" sz="3800" b="0" i="0" u="none" strike="noStrike" kern="1200" cap="none" spc="-733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koto"/>
              <a:ea typeface="Mokoto"/>
              <a:cs typeface="Mokoto"/>
              <a:sym typeface="Mokoto"/>
            </a:endParaRPr>
          </a:p>
          <a:p>
            <a:pPr marL="0" marR="0" lvl="0" indent="0" algn="ctr" defTabSz="914400" rtl="0" eaLnBrk="1" fontAlgn="auto" latinLnBrk="0" hangingPunct="1">
              <a:lnSpc>
                <a:spcPts val="606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-733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koto"/>
                <a:ea typeface="Mokoto"/>
                <a:cs typeface="Mokoto"/>
                <a:sym typeface="Mokoto"/>
              </a:rPr>
              <a:t>Market overview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F6769AF2-D6A6-DB8F-2B54-A429DE6869E9}"/>
              </a:ext>
            </a:extLst>
          </p:cNvPr>
          <p:cNvSpPr txBox="1"/>
          <p:nvPr/>
        </p:nvSpPr>
        <p:spPr>
          <a:xfrm>
            <a:off x="9499890" y="2896187"/>
            <a:ext cx="3719127" cy="921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Top 10 CNAEs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por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volume NF-e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9E0CD126-02C0-FD30-A866-4472A8FB0641}"/>
              </a:ext>
            </a:extLst>
          </p:cNvPr>
          <p:cNvSpPr txBox="1"/>
          <p:nvPr/>
        </p:nvSpPr>
        <p:spPr>
          <a:xfrm>
            <a:off x="8915400" y="2206608"/>
            <a:ext cx="4339610" cy="6649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1,5 mi 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empresas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 Bold"/>
              <a:ea typeface="Tomorrow Bold"/>
              <a:cs typeface="Tomorrow Bold"/>
              <a:sym typeface="Tomorrow Bold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C65D2F8-5951-C5B8-8F0D-03E62ED529E4}"/>
              </a:ext>
            </a:extLst>
          </p:cNvPr>
          <p:cNvSpPr txBox="1"/>
          <p:nvPr/>
        </p:nvSpPr>
        <p:spPr>
          <a:xfrm>
            <a:off x="9560992" y="5943098"/>
            <a:ext cx="3719127" cy="419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estimativa SEFAZ2023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/2024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omorrow" panose="020B0604020202020204" charset="0"/>
              <a:ea typeface="+mn-ea"/>
              <a:cs typeface="+mn-cs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5B38CB1-0E11-8BB6-F5E4-24B83E704CCC}"/>
              </a:ext>
            </a:extLst>
          </p:cNvPr>
          <p:cNvSpPr txBox="1"/>
          <p:nvPr/>
        </p:nvSpPr>
        <p:spPr>
          <a:xfrm>
            <a:off x="9525000" y="5253519"/>
            <a:ext cx="3791112" cy="644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15 bi NF 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emitidas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 Bold"/>
              <a:ea typeface="Tomorrow Bold"/>
              <a:cs typeface="Tomorrow Bold"/>
              <a:sym typeface="Tomorrow Bold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14A85DBC-90B5-13E2-FF15-DC05657D1814}"/>
              </a:ext>
            </a:extLst>
          </p:cNvPr>
          <p:cNvSpPr txBox="1"/>
          <p:nvPr/>
        </p:nvSpPr>
        <p:spPr>
          <a:xfrm>
            <a:off x="9484793" y="8061757"/>
            <a:ext cx="3719127" cy="434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Sudeste</a:t>
            </a:r>
            <a:endParaRPr kumimoji="0" lang="en-US" sz="269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7602123E-975B-5A6E-002B-F8503B357E9C}"/>
              </a:ext>
            </a:extLst>
          </p:cNvPr>
          <p:cNvSpPr txBox="1"/>
          <p:nvPr/>
        </p:nvSpPr>
        <p:spPr>
          <a:xfrm>
            <a:off x="9448800" y="7223557"/>
            <a:ext cx="3791112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Mercado-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alvo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 Com</a:t>
            </a:r>
            <a:r>
              <a:rPr kumimoji="0" lang="pt-BR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ércio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 Varejista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 Bold"/>
              <a:ea typeface="Tomorrow Bold"/>
              <a:cs typeface="Tomorrow Bold"/>
              <a:sym typeface="Tomorrow Bold"/>
            </a:endParaRP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131B5216-1464-A35D-C391-9C29DC4CBC78}"/>
              </a:ext>
            </a:extLst>
          </p:cNvPr>
          <p:cNvSpPr txBox="1"/>
          <p:nvPr/>
        </p:nvSpPr>
        <p:spPr>
          <a:xfrm>
            <a:off x="14151880" y="2937479"/>
            <a:ext cx="3719127" cy="921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Top CNAE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por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faturamento</a:t>
            </a:r>
            <a:endParaRPr kumimoji="0" lang="en-US" sz="269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4E86B65C-EB89-C144-DF17-4B327E135DCF}"/>
              </a:ext>
            </a:extLst>
          </p:cNvPr>
          <p:cNvSpPr txBox="1"/>
          <p:nvPr/>
        </p:nvSpPr>
        <p:spPr>
          <a:xfrm>
            <a:off x="14115888" y="2247900"/>
            <a:ext cx="3791112" cy="644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R$ 1,7 tri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B68450-2435-9034-05A9-61D437621A3D}"/>
              </a:ext>
            </a:extLst>
          </p:cNvPr>
          <p:cNvSpPr txBox="1"/>
          <p:nvPr/>
        </p:nvSpPr>
        <p:spPr>
          <a:xfrm>
            <a:off x="1600200" y="8620661"/>
            <a:ext cx="4053478" cy="132343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Falta completer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os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dados</a:t>
            </a:r>
            <a:endParaRPr kumimoji="0" lang="pt-B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669FC6DA-E03F-DE8D-8EF8-2236D2A9F874}"/>
              </a:ext>
            </a:extLst>
          </p:cNvPr>
          <p:cNvSpPr txBox="1"/>
          <p:nvPr/>
        </p:nvSpPr>
        <p:spPr>
          <a:xfrm>
            <a:off x="14304280" y="5960106"/>
            <a:ext cx="3719127" cy="2383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Perdas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operacionais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2023 (84% de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erros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em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estoque/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furtos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,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correlacionados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a </a:t>
            </a:r>
            <a:r>
              <a:rPr kumimoji="0" lang="en-US" sz="2692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rejeicoes</a:t>
            </a:r>
            <a:r>
              <a:rPr kumimoji="0" lang="en-US" sz="2692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"/>
                <a:ea typeface="Tomorrow"/>
                <a:cs typeface="Tomorrow"/>
                <a:sym typeface="Tomorrow"/>
              </a:rPr>
              <a:t> NF-e</a:t>
            </a:r>
          </a:p>
        </p:txBody>
      </p:sp>
      <p:sp>
        <p:nvSpPr>
          <p:cNvPr id="17" name="TextBox 6">
            <a:extLst>
              <a:ext uri="{FF2B5EF4-FFF2-40B4-BE49-F238E27FC236}">
                <a16:creationId xmlns:a16="http://schemas.microsoft.com/office/drawing/2014/main" id="{58BA2520-CB88-D041-9CC7-1608408CEBE0}"/>
              </a:ext>
            </a:extLst>
          </p:cNvPr>
          <p:cNvSpPr txBox="1"/>
          <p:nvPr/>
        </p:nvSpPr>
        <p:spPr>
          <a:xfrm>
            <a:off x="14268288" y="5270527"/>
            <a:ext cx="3791112" cy="644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589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omorrow Bold"/>
                <a:ea typeface="Tomorrow Bold"/>
                <a:cs typeface="Tomorrow Bold"/>
                <a:sym typeface="Tomorrow Bold"/>
              </a:rPr>
              <a:t>R$ 35 bi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20A22E4F-EBCA-DE37-7F51-FEB04F5E5EE4}"/>
              </a:ext>
            </a:extLst>
          </p:cNvPr>
          <p:cNvSpPr txBox="1"/>
          <p:nvPr/>
        </p:nvSpPr>
        <p:spPr>
          <a:xfrm>
            <a:off x="9525000" y="3822578"/>
            <a:ext cx="3149811" cy="4065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CEMPRE/IBGE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Tomorrow"/>
                <a:cs typeface="Tomorrow"/>
                <a:sym typeface="Tomorrow"/>
              </a:rPr>
              <a:t>- 2024</a:t>
            </a: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FCCCED83-7287-F42E-88EA-C173B4BE57EB}"/>
              </a:ext>
            </a:extLst>
          </p:cNvPr>
          <p:cNvSpPr txBox="1"/>
          <p:nvPr/>
        </p:nvSpPr>
        <p:spPr>
          <a:xfrm>
            <a:off x="13817811" y="3822578"/>
            <a:ext cx="4053196" cy="4065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Tomorrow"/>
                <a:cs typeface="Tomorrow"/>
                <a:sym typeface="Tomorrow"/>
              </a:rPr>
              <a:t>PAC/PMC, 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+mn-ea"/>
                <a:cs typeface="+mn-cs"/>
              </a:rPr>
              <a:t>ABRAS, ABAD, SBVC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omorrow" panose="020B0604020202020204" charset="0"/>
                <a:ea typeface="Tomorrow"/>
                <a:cs typeface="Tomorrow"/>
                <a:sym typeface="Tomorrow"/>
              </a:rPr>
              <a:t>- 2024</a:t>
            </a:r>
          </a:p>
        </p:txBody>
      </p:sp>
    </p:spTree>
    <p:extLst>
      <p:ext uri="{BB962C8B-B14F-4D97-AF65-F5344CB8AC3E}">
        <p14:creationId xmlns:p14="http://schemas.microsoft.com/office/powerpoint/2010/main" val="30437306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1459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286000" y="7106882"/>
            <a:ext cx="12039600" cy="23980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ts val="600"/>
              </a:spcBef>
            </a:pPr>
            <a:r>
              <a:rPr lang="en-US" sz="30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Um </a:t>
            </a:r>
            <a:r>
              <a:rPr lang="en-US" sz="30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sistema</a:t>
            </a:r>
            <a:r>
              <a:rPr lang="en-US" sz="30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inteligente</a:t>
            </a:r>
            <a:r>
              <a:rPr lang="en-US" sz="30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que</a:t>
            </a:r>
            <a:r>
              <a:rPr lang="en-US" sz="30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transforma</a:t>
            </a:r>
            <a:r>
              <a:rPr lang="en-US" sz="30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dados </a:t>
            </a:r>
            <a:r>
              <a:rPr lang="en-US" sz="30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fiscais</a:t>
            </a:r>
            <a:r>
              <a:rPr lang="en-US" sz="30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em</a:t>
            </a:r>
            <a:r>
              <a:rPr lang="en-US" sz="30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conhecimento</a:t>
            </a:r>
            <a:r>
              <a:rPr lang="en-US" sz="30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eficiência</a:t>
            </a:r>
            <a:r>
              <a:rPr lang="en-US" sz="30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e compliance </a:t>
            </a:r>
            <a:r>
              <a:rPr lang="en-US" sz="30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automatizado</a:t>
            </a:r>
            <a:r>
              <a:rPr lang="en-US" sz="30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.</a:t>
            </a:r>
            <a:endParaRPr lang="en-US" sz="3000" dirty="0">
              <a:solidFill>
                <a:schemeClr val="bg1"/>
              </a:solidFill>
              <a:latin typeface="Tomorrow" panose="020B0604020202020204" charset="0"/>
              <a:ea typeface="Tomorrow"/>
              <a:cs typeface="Tomorrow"/>
              <a:sym typeface="Tomorrow"/>
            </a:endParaRPr>
          </a:p>
          <a:p>
            <a:pPr lvl="0">
              <a:lnSpc>
                <a:spcPts val="3500"/>
              </a:lnSpc>
              <a:spcBef>
                <a:spcPts val="1200"/>
              </a:spcBef>
            </a:pPr>
            <a:r>
              <a:rPr lang="pt-BR" sz="3000" dirty="0">
                <a:solidFill>
                  <a:schemeClr val="bg1"/>
                </a:solidFill>
                <a:latin typeface="Tomorrow" panose="020B0604020202020204" charset="0"/>
              </a:rPr>
              <a:t>Detecção de fraudes e padrões suspeitos em Notas Fiscais Eletrônicas (NF-e) e documentos fiscais, através de uma arquitetura </a:t>
            </a:r>
            <a:r>
              <a:rPr lang="pt-BR" sz="3000" dirty="0" err="1">
                <a:solidFill>
                  <a:schemeClr val="bg1"/>
                </a:solidFill>
                <a:latin typeface="Tomorrow" panose="020B0604020202020204" charset="0"/>
              </a:rPr>
              <a:t>multi-agente</a:t>
            </a:r>
            <a:r>
              <a:rPr lang="pt-BR" sz="3000" dirty="0">
                <a:solidFill>
                  <a:schemeClr val="bg1"/>
                </a:solidFill>
                <a:latin typeface="Tomorrow" panose="020B0604020202020204" charset="0"/>
              </a:rPr>
              <a:t>.</a:t>
            </a:r>
            <a:endParaRPr lang="en-US" sz="3000" dirty="0">
              <a:solidFill>
                <a:schemeClr val="bg1"/>
              </a:solidFill>
              <a:latin typeface="Tomorrow" panose="020B0604020202020204" charset="0"/>
              <a:ea typeface="Tomorrow"/>
              <a:cs typeface="Tomorrow"/>
              <a:sym typeface="Tomorrow"/>
            </a:endParaRPr>
          </a:p>
        </p:txBody>
      </p:sp>
      <p:pic>
        <p:nvPicPr>
          <p:cNvPr id="1026" name="Picture 2" descr="Agentes de IA: O que são e como beneficiam empresas?">
            <a:extLst>
              <a:ext uri="{FF2B5EF4-FFF2-40B4-BE49-F238E27FC236}">
                <a16:creationId xmlns:a16="http://schemas.microsoft.com/office/drawing/2014/main" id="{417925E3-7F6E-BC9B-20C8-5729DBD0EA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52"/>
          <a:stretch>
            <a:fillRect/>
          </a:stretch>
        </p:blipFill>
        <p:spPr bwMode="auto">
          <a:xfrm>
            <a:off x="35169" y="-710660"/>
            <a:ext cx="13407966" cy="6209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4"/>
          <p:cNvSpPr txBox="1"/>
          <p:nvPr/>
        </p:nvSpPr>
        <p:spPr>
          <a:xfrm>
            <a:off x="2315307" y="6134100"/>
            <a:ext cx="9958831" cy="528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31"/>
              </a:lnSpc>
            </a:pPr>
            <a:r>
              <a:rPr lang="en-US" sz="3800" spc="-528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Oldnews</a:t>
            </a:r>
            <a:r>
              <a:rPr lang="en-US" sz="3800" spc="-528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fiscal.AI</a:t>
            </a:r>
          </a:p>
        </p:txBody>
      </p:sp>
      <p:sp>
        <p:nvSpPr>
          <p:cNvPr id="3" name="Freeform 3"/>
          <p:cNvSpPr/>
          <p:nvPr/>
        </p:nvSpPr>
        <p:spPr>
          <a:xfrm>
            <a:off x="14173200" y="-114300"/>
            <a:ext cx="13182600" cy="12649200"/>
          </a:xfrm>
          <a:custGeom>
            <a:avLst/>
            <a:gdLst/>
            <a:ahLst/>
            <a:cxnLst/>
            <a:rect l="l" t="t" r="r" b="b"/>
            <a:pathLst>
              <a:path w="7858618" h="7101333">
                <a:moveTo>
                  <a:pt x="0" y="0"/>
                </a:moveTo>
                <a:lnTo>
                  <a:pt x="7858617" y="0"/>
                </a:lnTo>
                <a:lnTo>
                  <a:pt x="7858617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0836846" y="8024367"/>
            <a:ext cx="7858618" cy="7101333"/>
          </a:xfrm>
          <a:custGeom>
            <a:avLst/>
            <a:gdLst/>
            <a:ahLst/>
            <a:cxnLst/>
            <a:rect l="l" t="t" r="r" b="b"/>
            <a:pathLst>
              <a:path w="7858618" h="7101333">
                <a:moveTo>
                  <a:pt x="0" y="0"/>
                </a:moveTo>
                <a:lnTo>
                  <a:pt x="7858617" y="0"/>
                </a:lnTo>
                <a:lnTo>
                  <a:pt x="7858617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TextBox 5"/>
          <p:cNvSpPr txBox="1"/>
          <p:nvPr/>
        </p:nvSpPr>
        <p:spPr>
          <a:xfrm>
            <a:off x="10236499" y="2298349"/>
            <a:ext cx="7137102" cy="6500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359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Um volume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gigantesto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de NF-e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são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emitidas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e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transacionadas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diariamente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no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Brasil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(52,4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bilhões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de NF-e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foram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emitidas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desde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2006).</a:t>
            </a:r>
          </a:p>
          <a:p>
            <a:pPr marL="342900" indent="-342900">
              <a:lnSpc>
                <a:spcPts val="3359"/>
              </a:lnSpc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bg1"/>
              </a:solidFill>
              <a:latin typeface="Tomorrow" panose="020B0604020202020204" charset="0"/>
              <a:ea typeface="Open Sans"/>
              <a:cs typeface="Open Sans"/>
              <a:sym typeface="Open Sans"/>
            </a:endParaRPr>
          </a:p>
          <a:p>
            <a:pPr marL="342900" lvl="0" indent="-342900">
              <a:buFont typeface="Wingdings" panose="05000000000000000000" pitchFamily="2" charset="2"/>
              <a:buChar char="ü"/>
            </a:pP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A </a:t>
            </a: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classificação manual de produtos (NCM)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 é trabalhosa, sujeita a erros e custa milhões em ineficiência operacional.</a:t>
            </a:r>
          </a:p>
          <a:p>
            <a:pPr marL="342900" indent="-342900">
              <a:lnSpc>
                <a:spcPts val="3359"/>
              </a:lnSpc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bg1"/>
              </a:solidFill>
              <a:latin typeface="Tomorrow" panose="020B0604020202020204" charset="0"/>
              <a:ea typeface="Open Sans"/>
              <a:cs typeface="Open Sans"/>
              <a:sym typeface="Open Sans"/>
            </a:endParaRPr>
          </a:p>
          <a:p>
            <a:pPr marL="342900" indent="-342900">
              <a:lnSpc>
                <a:spcPts val="3359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Grande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parte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da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classificação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fiscal e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detecção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de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fraudes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ainda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são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feitas</a:t>
            </a:r>
            <a:r>
              <a:rPr lang="en-US" sz="2400" dirty="0">
                <a:solidFill>
                  <a:schemeClr val="bg1"/>
                </a:solidFill>
                <a:latin typeface="Tomorrow" panose="020B0604020202020204" charset="0"/>
                <a:ea typeface="Open Sans"/>
                <a:cs typeface="Open Sans"/>
                <a:sym typeface="Open Sans"/>
              </a:rPr>
              <a:t> de forma manual.</a:t>
            </a:r>
          </a:p>
          <a:p>
            <a:pPr marL="342900" lvl="0" indent="-342900">
              <a:buFont typeface="Wingdings" panose="05000000000000000000" pitchFamily="2" charset="2"/>
              <a:buChar char="ü"/>
            </a:pPr>
            <a:endParaRPr lang="pt-BR" sz="2400" dirty="0">
              <a:solidFill>
                <a:schemeClr val="bg1"/>
              </a:solidFill>
              <a:latin typeface="Tomorrow" panose="020B0604020202020204" charset="0"/>
            </a:endParaRPr>
          </a:p>
          <a:p>
            <a:pPr marL="342900" lvl="0" indent="-342900">
              <a:buFont typeface="Wingdings" panose="05000000000000000000" pitchFamily="2" charset="2"/>
              <a:buChar char="ü"/>
            </a:pP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Falta de modelos robustos em </a:t>
            </a: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português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 e de dados públicos </a:t>
            </a: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rotulados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 limita a automação fiscal.</a:t>
            </a:r>
          </a:p>
          <a:p>
            <a:pPr marL="342900" indent="-342900">
              <a:lnSpc>
                <a:spcPts val="3359"/>
              </a:lnSpc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bg1"/>
              </a:solidFill>
              <a:latin typeface="Tomorrow" panose="020B0604020202020204" charset="0"/>
              <a:ea typeface="Open Sans"/>
              <a:cs typeface="Open Sans"/>
              <a:sym typeface="Open Sans"/>
            </a:endParaRPr>
          </a:p>
          <a:p>
            <a:pPr marL="342900" lvl="0" indent="-342900">
              <a:lnSpc>
                <a:spcPts val="3815"/>
              </a:lnSpc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bg1"/>
              </a:solidFill>
              <a:latin typeface="Tomorrow" panose="020B060402020202020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081769" y="725953"/>
            <a:ext cx="9958831" cy="528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31"/>
              </a:lnSpc>
            </a:pPr>
            <a:r>
              <a:rPr lang="en-US" sz="3800" spc="-528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O PROBLEMA</a:t>
            </a:r>
          </a:p>
        </p:txBody>
      </p:sp>
      <p:pic>
        <p:nvPicPr>
          <p:cNvPr id="3074" name="Picture 2" descr="A importância da captura automática de notas fiscais no contábil">
            <a:extLst>
              <a:ext uri="{FF2B5EF4-FFF2-40B4-BE49-F238E27FC236}">
                <a16:creationId xmlns:a16="http://schemas.microsoft.com/office/drawing/2014/main" id="{7F704ADF-4842-E33C-98D0-8E61F3A48E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-24873"/>
            <a:ext cx="9525000" cy="635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8BE960-0EF3-15D0-6670-0FB3760C9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009774F0-B576-3750-DEFA-EA0F2655C6D8}"/>
              </a:ext>
            </a:extLst>
          </p:cNvPr>
          <p:cNvSpPr/>
          <p:nvPr/>
        </p:nvSpPr>
        <p:spPr>
          <a:xfrm>
            <a:off x="12410582" y="9243567"/>
            <a:ext cx="7858618" cy="7101333"/>
          </a:xfrm>
          <a:custGeom>
            <a:avLst/>
            <a:gdLst/>
            <a:ahLst/>
            <a:cxnLst/>
            <a:rect l="l" t="t" r="r" b="b"/>
            <a:pathLst>
              <a:path w="7858618" h="7101333">
                <a:moveTo>
                  <a:pt x="0" y="0"/>
                </a:moveTo>
                <a:lnTo>
                  <a:pt x="7858617" y="0"/>
                </a:lnTo>
                <a:lnTo>
                  <a:pt x="7858617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A18B5CD3-5CFF-5737-775A-21352F1CC3A5}"/>
              </a:ext>
            </a:extLst>
          </p:cNvPr>
          <p:cNvSpPr txBox="1"/>
          <p:nvPr/>
        </p:nvSpPr>
        <p:spPr>
          <a:xfrm>
            <a:off x="9127642" y="3580363"/>
            <a:ext cx="7858618" cy="5940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A </a:t>
            </a: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Nota Fiscal Eletrônica (NF-e)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 é um documento digital complexo e altamente padronizado.</a:t>
            </a:r>
          </a:p>
          <a:p>
            <a:pPr marL="342900" lvl="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O campo </a:t>
            </a:r>
            <a:r>
              <a:rPr lang="pt-BR" sz="2400" b="1" dirty="0" err="1">
                <a:solidFill>
                  <a:schemeClr val="bg1"/>
                </a:solidFill>
                <a:latin typeface="Tomorrow" panose="020B0604020202020204" charset="0"/>
              </a:rPr>
              <a:t>xProd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 (descrição do produto) é o núcleo semântico — mas também o mais </a:t>
            </a: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ruidoso e inconsistente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.</a:t>
            </a:r>
          </a:p>
          <a:p>
            <a:pPr marL="342900" lvl="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Existe uma lacuna científica: </a:t>
            </a: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poucos modelos de NLP em português aplicados ao domínio fiscal.</a:t>
            </a:r>
          </a:p>
          <a:p>
            <a:pPr marL="342900" lvl="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chemeClr val="bg1"/>
                </a:solidFill>
                <a:latin typeface="Tomorrow" panose="020B0604020202020204" charset="0"/>
              </a:rPr>
              <a:t>70 %</a:t>
            </a: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 das empresas já emitiram notas com alguma “informação tributária divergente.</a:t>
            </a:r>
          </a:p>
          <a:p>
            <a:pPr marL="342900" lvl="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Erros mais comuns: 56% apontam o preenchimento incorreto de códigos como NCM/CFOP/CST .</a:t>
            </a:r>
          </a:p>
          <a:p>
            <a:pPr marL="342900" lvl="0" indent="-342900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pt-BR" sz="2400" dirty="0">
                <a:solidFill>
                  <a:schemeClr val="bg1"/>
                </a:solidFill>
                <a:latin typeface="Tomorrow" panose="020B0604020202020204" charset="0"/>
              </a:rPr>
              <a:t>Setores relatados como mais afetados: Comércio (~44,21 %) e Indústria (~13 %).</a:t>
            </a:r>
            <a:endParaRPr lang="en-US" sz="2400" dirty="0">
              <a:solidFill>
                <a:schemeClr val="bg1"/>
              </a:solidFill>
              <a:latin typeface="Tomorrow" panose="020B060402020202020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1247193F-3654-2123-46B5-EB5F9E429FD8}"/>
              </a:ext>
            </a:extLst>
          </p:cNvPr>
          <p:cNvSpPr txBox="1"/>
          <p:nvPr/>
        </p:nvSpPr>
        <p:spPr>
          <a:xfrm>
            <a:off x="4038600" y="725953"/>
            <a:ext cx="12039600" cy="528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531"/>
              </a:lnSpc>
            </a:pPr>
            <a:r>
              <a:rPr lang="en-US" sz="3800" spc="-528" dirty="0">
                <a:solidFill>
                  <a:schemeClr val="bg1"/>
                </a:solidFill>
                <a:latin typeface="Mokoto"/>
                <a:ea typeface="Mokoto"/>
                <a:cs typeface="Mokoto"/>
                <a:sym typeface="Mokoto"/>
              </a:rPr>
              <a:t>O DESAFIO: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3FB5BE-8D51-C6B3-6E39-F0A22D8642A4}"/>
              </a:ext>
            </a:extLst>
          </p:cNvPr>
          <p:cNvSpPr txBox="1"/>
          <p:nvPr/>
        </p:nvSpPr>
        <p:spPr>
          <a:xfrm>
            <a:off x="3962400" y="1558140"/>
            <a:ext cx="9348536" cy="10220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pt-BR" sz="3000" dirty="0">
                <a:solidFill>
                  <a:schemeClr val="bg1"/>
                </a:solidFill>
                <a:latin typeface="Tomorrow" panose="020B0604020202020204" charset="0"/>
              </a:rPr>
              <a:t>interpretar descrições ruidosas e curtas em linguagem fiscal do português brasileiro</a:t>
            </a:r>
            <a:endParaRPr lang="en-US" sz="3000" spc="-528" dirty="0">
              <a:solidFill>
                <a:schemeClr val="bg1"/>
              </a:solidFill>
              <a:latin typeface="Tomorrow" panose="020B0604020202020204" charset="0"/>
              <a:ea typeface="Mokoto"/>
              <a:cs typeface="Mokoto"/>
              <a:sym typeface="Mokoto"/>
            </a:endParaRPr>
          </a:p>
        </p:txBody>
      </p:sp>
      <p:pic>
        <p:nvPicPr>
          <p:cNvPr id="4098" name="Picture 2" descr="6 problemas na consulta de nota fiscal e como resolver | Qive">
            <a:extLst>
              <a:ext uri="{FF2B5EF4-FFF2-40B4-BE49-F238E27FC236}">
                <a16:creationId xmlns:a16="http://schemas.microsoft.com/office/drawing/2014/main" id="{596BEAC4-954E-AD4B-EE48-6D0B254333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3580363"/>
            <a:ext cx="8739609" cy="6727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eeform 2">
            <a:extLst>
              <a:ext uri="{FF2B5EF4-FFF2-40B4-BE49-F238E27FC236}">
                <a16:creationId xmlns:a16="http://schemas.microsoft.com/office/drawing/2014/main" id="{FB8F8AA3-FDD4-24E1-4EC4-B2D11BDB6191}"/>
              </a:ext>
            </a:extLst>
          </p:cNvPr>
          <p:cNvSpPr/>
          <p:nvPr/>
        </p:nvSpPr>
        <p:spPr>
          <a:xfrm>
            <a:off x="-6248400" y="0"/>
            <a:ext cx="8701678" cy="10744200"/>
          </a:xfrm>
          <a:custGeom>
            <a:avLst/>
            <a:gdLst/>
            <a:ahLst/>
            <a:cxnLst/>
            <a:rect l="l" t="t" r="r" b="b"/>
            <a:pathLst>
              <a:path w="8701678" h="7182840">
                <a:moveTo>
                  <a:pt x="0" y="0"/>
                </a:moveTo>
                <a:lnTo>
                  <a:pt x="8701678" y="0"/>
                </a:lnTo>
                <a:lnTo>
                  <a:pt x="8701678" y="7182840"/>
                </a:lnTo>
                <a:lnTo>
                  <a:pt x="0" y="71828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9182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88CCD3-1529-1A6B-03C4-BD57E072F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3">
            <a:extLst>
              <a:ext uri="{FF2B5EF4-FFF2-40B4-BE49-F238E27FC236}">
                <a16:creationId xmlns:a16="http://schemas.microsoft.com/office/drawing/2014/main" id="{A1BB61F3-58AE-C099-F358-104E358ED604}"/>
              </a:ext>
            </a:extLst>
          </p:cNvPr>
          <p:cNvSpPr/>
          <p:nvPr/>
        </p:nvSpPr>
        <p:spPr>
          <a:xfrm rot="5400000">
            <a:off x="-5255442" y="266700"/>
            <a:ext cx="7858618" cy="7101333"/>
          </a:xfrm>
          <a:custGeom>
            <a:avLst/>
            <a:gdLst/>
            <a:ahLst/>
            <a:cxnLst/>
            <a:rect l="l" t="t" r="r" b="b"/>
            <a:pathLst>
              <a:path w="7858618" h="7101333">
                <a:moveTo>
                  <a:pt x="0" y="0"/>
                </a:moveTo>
                <a:lnTo>
                  <a:pt x="7858617" y="0"/>
                </a:lnTo>
                <a:lnTo>
                  <a:pt x="7858617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0D4FF8-3770-1E8F-EA80-16FCEBFDA507}"/>
              </a:ext>
            </a:extLst>
          </p:cNvPr>
          <p:cNvSpPr txBox="1"/>
          <p:nvPr/>
        </p:nvSpPr>
        <p:spPr>
          <a:xfrm>
            <a:off x="2819400" y="2188845"/>
            <a:ext cx="92964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400" dirty="0">
                <a:solidFill>
                  <a:schemeClr val="bg1"/>
                </a:solidFill>
                <a:latin typeface="Tomorrow" panose="020B0604020202020204" charset="0"/>
              </a:rPr>
              <a:t>Já pensou em ter um </a:t>
            </a:r>
          </a:p>
          <a:p>
            <a:pPr algn="ctr"/>
            <a:r>
              <a:rPr lang="pt-BR" sz="3800" dirty="0">
                <a:solidFill>
                  <a:schemeClr val="bg1"/>
                </a:solidFill>
                <a:latin typeface="Tomorrow" panose="020B0604020202020204" charset="0"/>
              </a:rPr>
              <a:t>ecossistema de agentes </a:t>
            </a:r>
            <a:r>
              <a:rPr lang="pt-BR" sz="3400" dirty="0">
                <a:solidFill>
                  <a:schemeClr val="bg1"/>
                </a:solidFill>
                <a:latin typeface="Tomorrow" panose="020B0604020202020204" charset="0"/>
              </a:rPr>
              <a:t>trabalhando como uma equipe fiscal digital para tornar sua operação mais eficiente e inteligente</a:t>
            </a:r>
            <a:r>
              <a:rPr lang="en-US" sz="3400" dirty="0">
                <a:solidFill>
                  <a:schemeClr val="bg1"/>
                </a:solidFill>
                <a:latin typeface="Tomorrow" panose="020B0604020202020204" charset="0"/>
              </a:rPr>
              <a:t>?</a:t>
            </a:r>
            <a:endParaRPr lang="pt-BR" sz="3400" dirty="0">
              <a:solidFill>
                <a:schemeClr val="bg1"/>
              </a:solidFill>
              <a:latin typeface="Tomorrow" panose="020B060402020202020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endParaRPr lang="pt-BR" sz="3400" dirty="0">
              <a:solidFill>
                <a:schemeClr val="bg1"/>
              </a:solidFill>
              <a:latin typeface="Tomorrow" panose="020B060402020202020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pt-BR" sz="3400" dirty="0">
                <a:solidFill>
                  <a:schemeClr val="bg1"/>
                </a:solidFill>
                <a:latin typeface="Tomorrow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OLDNEWS FISCAL.AI é um sistema </a:t>
            </a:r>
          </a:p>
          <a:p>
            <a:pPr algn="ctr"/>
            <a:r>
              <a:rPr lang="pt-BR" sz="3400" dirty="0" err="1">
                <a:solidFill>
                  <a:schemeClr val="bg1"/>
                </a:solidFill>
                <a:latin typeface="Tomorrow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multi-agente</a:t>
            </a:r>
            <a:r>
              <a:rPr lang="pt-BR" sz="3400" dirty="0">
                <a:solidFill>
                  <a:schemeClr val="bg1"/>
                </a:solidFill>
                <a:latin typeface="Tomorrow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 inteligente para análise automatizada de NF-e que representa a união entre IA responsável, inovação fiscal e ciência de dados aplicada à realidade brasileira.</a:t>
            </a:r>
          </a:p>
        </p:txBody>
      </p:sp>
      <p:pic>
        <p:nvPicPr>
          <p:cNvPr id="17" name="Picture 16" descr="A red and white target with darts&#10;&#10;AI-generated content may be incorrect.">
            <a:extLst>
              <a:ext uri="{FF2B5EF4-FFF2-40B4-BE49-F238E27FC236}">
                <a16:creationId xmlns:a16="http://schemas.microsoft.com/office/drawing/2014/main" id="{16CF84F5-184C-871A-5D99-A4342629BD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266700"/>
            <a:ext cx="9753600" cy="9753600"/>
          </a:xfrm>
          <a:prstGeom prst="rect">
            <a:avLst/>
          </a:prstGeom>
        </p:spPr>
      </p:pic>
      <p:sp>
        <p:nvSpPr>
          <p:cNvPr id="2" name="Freeform 6">
            <a:extLst>
              <a:ext uri="{FF2B5EF4-FFF2-40B4-BE49-F238E27FC236}">
                <a16:creationId xmlns:a16="http://schemas.microsoft.com/office/drawing/2014/main" id="{35F52E13-AFBA-7D77-7CF7-0E4B4AB4D7F8}"/>
              </a:ext>
            </a:extLst>
          </p:cNvPr>
          <p:cNvSpPr/>
          <p:nvPr/>
        </p:nvSpPr>
        <p:spPr>
          <a:xfrm>
            <a:off x="-1143000" y="8728134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9"/>
                </a:lnTo>
                <a:lnTo>
                  <a:pt x="0" y="762515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7743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EE788A-271D-4E77-5AA5-4712C179B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3">
            <a:extLst>
              <a:ext uri="{FF2B5EF4-FFF2-40B4-BE49-F238E27FC236}">
                <a16:creationId xmlns:a16="http://schemas.microsoft.com/office/drawing/2014/main" id="{4A1EB505-7A83-2E54-260C-F31EF68E2C74}"/>
              </a:ext>
            </a:extLst>
          </p:cNvPr>
          <p:cNvSpPr/>
          <p:nvPr/>
        </p:nvSpPr>
        <p:spPr>
          <a:xfrm>
            <a:off x="-5562600" y="-1393699"/>
            <a:ext cx="7858618" cy="7101333"/>
          </a:xfrm>
          <a:custGeom>
            <a:avLst/>
            <a:gdLst/>
            <a:ahLst/>
            <a:cxnLst/>
            <a:rect l="l" t="t" r="r" b="b"/>
            <a:pathLst>
              <a:path w="7858618" h="7101333">
                <a:moveTo>
                  <a:pt x="0" y="0"/>
                </a:moveTo>
                <a:lnTo>
                  <a:pt x="7858617" y="0"/>
                </a:lnTo>
                <a:lnTo>
                  <a:pt x="7858617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C36252B9-B514-1B42-1136-1F1221A0E774}"/>
              </a:ext>
            </a:extLst>
          </p:cNvPr>
          <p:cNvSpPr/>
          <p:nvPr/>
        </p:nvSpPr>
        <p:spPr>
          <a:xfrm>
            <a:off x="14544182" y="5707634"/>
            <a:ext cx="7858618" cy="7101333"/>
          </a:xfrm>
          <a:custGeom>
            <a:avLst/>
            <a:gdLst/>
            <a:ahLst/>
            <a:cxnLst/>
            <a:rect l="l" t="t" r="r" b="b"/>
            <a:pathLst>
              <a:path w="7858618" h="7101333">
                <a:moveTo>
                  <a:pt x="0" y="0"/>
                </a:moveTo>
                <a:lnTo>
                  <a:pt x="7858617" y="0"/>
                </a:lnTo>
                <a:lnTo>
                  <a:pt x="7858617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86ADBB9-F756-9B08-D4AB-510CE26647E7}"/>
              </a:ext>
            </a:extLst>
          </p:cNvPr>
          <p:cNvSpPr txBox="1"/>
          <p:nvPr/>
        </p:nvSpPr>
        <p:spPr>
          <a:xfrm>
            <a:off x="2743200" y="699096"/>
            <a:ext cx="13258800" cy="634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31"/>
              </a:lnSpc>
            </a:pPr>
            <a:r>
              <a:rPr lang="en-US" sz="3800" spc="-528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 SOLUÇÃO </a:t>
            </a:r>
            <a:r>
              <a:rPr lang="en-US" sz="3800" spc="-528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já</a:t>
            </a:r>
            <a:r>
              <a:rPr lang="en-US" sz="3800" spc="-528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</a:t>
            </a:r>
            <a:r>
              <a:rPr lang="en-US" sz="3800" spc="-528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existe</a:t>
            </a:r>
            <a:r>
              <a:rPr lang="en-US" sz="3800" spc="-528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: </a:t>
            </a:r>
            <a:r>
              <a:rPr lang="en-US" sz="3800" spc="-528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Oldnews</a:t>
            </a:r>
            <a:r>
              <a:rPr lang="en-US" sz="3800" spc="-528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fiscal.AI</a:t>
            </a:r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6AC34A8-0D55-FBB0-EB16-AD9D2F60D6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510" b="12808"/>
          <a:stretch>
            <a:fillRect/>
          </a:stretch>
        </p:blipFill>
        <p:spPr>
          <a:xfrm>
            <a:off x="304800" y="2032037"/>
            <a:ext cx="8382000" cy="75558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D2E217-3E1D-B596-DC81-8FFCE8F2B4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5" t="4609" r="3155" b="8273"/>
          <a:stretch>
            <a:fillRect/>
          </a:stretch>
        </p:blipFill>
        <p:spPr>
          <a:xfrm>
            <a:off x="7239000" y="3748958"/>
            <a:ext cx="10744200" cy="618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767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00607B-B085-F07B-4908-22D03827C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3">
            <a:extLst>
              <a:ext uri="{FF2B5EF4-FFF2-40B4-BE49-F238E27FC236}">
                <a16:creationId xmlns:a16="http://schemas.microsoft.com/office/drawing/2014/main" id="{AA12D897-7CF7-86AF-E2E1-6432EC9FC6B7}"/>
              </a:ext>
            </a:extLst>
          </p:cNvPr>
          <p:cNvSpPr/>
          <p:nvPr/>
        </p:nvSpPr>
        <p:spPr>
          <a:xfrm>
            <a:off x="-4724400" y="-1393699"/>
            <a:ext cx="7858618" cy="7101333"/>
          </a:xfrm>
          <a:custGeom>
            <a:avLst/>
            <a:gdLst/>
            <a:ahLst/>
            <a:cxnLst/>
            <a:rect l="l" t="t" r="r" b="b"/>
            <a:pathLst>
              <a:path w="7858618" h="7101333">
                <a:moveTo>
                  <a:pt x="0" y="0"/>
                </a:moveTo>
                <a:lnTo>
                  <a:pt x="7858617" y="0"/>
                </a:lnTo>
                <a:lnTo>
                  <a:pt x="7858617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40809244-E72B-2D7A-726A-FA054C9AADE8}"/>
              </a:ext>
            </a:extLst>
          </p:cNvPr>
          <p:cNvSpPr/>
          <p:nvPr/>
        </p:nvSpPr>
        <p:spPr>
          <a:xfrm>
            <a:off x="14544182" y="5707634"/>
            <a:ext cx="7858618" cy="7101333"/>
          </a:xfrm>
          <a:custGeom>
            <a:avLst/>
            <a:gdLst/>
            <a:ahLst/>
            <a:cxnLst/>
            <a:rect l="l" t="t" r="r" b="b"/>
            <a:pathLst>
              <a:path w="7858618" h="7101333">
                <a:moveTo>
                  <a:pt x="0" y="0"/>
                </a:moveTo>
                <a:lnTo>
                  <a:pt x="7858617" y="0"/>
                </a:lnTo>
                <a:lnTo>
                  <a:pt x="7858617" y="7101332"/>
                </a:lnTo>
                <a:lnTo>
                  <a:pt x="0" y="7101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2FA177DA-5DCE-E317-14A1-F22A5C1D783C}"/>
              </a:ext>
            </a:extLst>
          </p:cNvPr>
          <p:cNvSpPr txBox="1"/>
          <p:nvPr/>
        </p:nvSpPr>
        <p:spPr>
          <a:xfrm>
            <a:off x="3733800" y="2552700"/>
            <a:ext cx="8701678" cy="235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815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39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Foco: </a:t>
            </a:r>
            <a:r>
              <a:rPr lang="en-US" sz="2399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Classificação</a:t>
            </a:r>
            <a:r>
              <a:rPr lang="en-US" sz="239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NCM e </a:t>
            </a:r>
            <a:r>
              <a:rPr lang="en-US" sz="2399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Detecção</a:t>
            </a:r>
            <a:r>
              <a:rPr lang="en-US" sz="239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de </a:t>
            </a:r>
            <a:r>
              <a:rPr lang="en-US" sz="2399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Fraudes</a:t>
            </a:r>
            <a:endParaRPr lang="en-US" sz="2399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342900" indent="-342900">
              <a:lnSpc>
                <a:spcPts val="3815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39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Maior </a:t>
            </a:r>
            <a:r>
              <a:rPr lang="en-US" sz="2399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produtividade</a:t>
            </a:r>
            <a:endParaRPr lang="en-US" sz="2399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342900" indent="-342900">
              <a:lnSpc>
                <a:spcPts val="3815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399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Reduz</a:t>
            </a:r>
            <a:r>
              <a:rPr lang="en-US" sz="239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erros</a:t>
            </a:r>
            <a:r>
              <a:rPr lang="en-US" sz="239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e </a:t>
            </a:r>
            <a:r>
              <a:rPr lang="en-US" sz="2399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fraudes</a:t>
            </a:r>
            <a:endParaRPr lang="en-US" sz="2399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342900" indent="-342900">
              <a:lnSpc>
                <a:spcPts val="3815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39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Elimina o </a:t>
            </a:r>
            <a:r>
              <a:rPr lang="en-US" sz="2399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uso</a:t>
            </a:r>
            <a:r>
              <a:rPr lang="en-US" sz="239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de </a:t>
            </a:r>
            <a:r>
              <a:rPr lang="en-US" sz="2399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papel</a:t>
            </a:r>
            <a:r>
              <a:rPr lang="en-US" sz="239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e o </a:t>
            </a:r>
            <a:r>
              <a:rPr lang="en-US" sz="2399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índice</a:t>
            </a:r>
            <a:r>
              <a:rPr lang="en-US" sz="239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de input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10CA7A78-9BE6-3448-9E57-844216DD8989}"/>
              </a:ext>
            </a:extLst>
          </p:cNvPr>
          <p:cNvSpPr txBox="1"/>
          <p:nvPr/>
        </p:nvSpPr>
        <p:spPr>
          <a:xfrm>
            <a:off x="3733800" y="647700"/>
            <a:ext cx="9958831" cy="528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31"/>
              </a:lnSpc>
            </a:pPr>
            <a:r>
              <a:rPr lang="en-US" sz="3800" spc="-528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Oldnews</a:t>
            </a:r>
            <a:r>
              <a:rPr lang="en-US" sz="3800" spc="-528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fiscal.AI</a:t>
            </a:r>
          </a:p>
        </p:txBody>
      </p:sp>
      <p:pic>
        <p:nvPicPr>
          <p:cNvPr id="9" name="Picture 8" descr="A screenshot of a phone&#10;&#10;AI-generated content may be incorrect.">
            <a:extLst>
              <a:ext uri="{FF2B5EF4-FFF2-40B4-BE49-F238E27FC236}">
                <a16:creationId xmlns:a16="http://schemas.microsoft.com/office/drawing/2014/main" id="{1E70967D-467B-0237-82A1-70B8FAD248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6313" y="0"/>
            <a:ext cx="6281687" cy="1051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169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7791273" y="-3812579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8"/>
                </a:lnTo>
                <a:lnTo>
                  <a:pt x="0" y="7625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1066800" y="1237465"/>
            <a:ext cx="9685871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36"/>
              </a:lnSpc>
            </a:pPr>
            <a:r>
              <a:rPr lang="en-US" sz="3800" spc="-529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COMO FUNCIONA NOSSA ARQUITETURA MULTI-AGENTE</a:t>
            </a:r>
          </a:p>
        </p:txBody>
      </p:sp>
      <p:sp>
        <p:nvSpPr>
          <p:cNvPr id="6" name="Freeform 6"/>
          <p:cNvSpPr/>
          <p:nvPr/>
        </p:nvSpPr>
        <p:spPr>
          <a:xfrm>
            <a:off x="-1143000" y="8728134"/>
            <a:ext cx="8718996" cy="7625158"/>
          </a:xfrm>
          <a:custGeom>
            <a:avLst/>
            <a:gdLst/>
            <a:ahLst/>
            <a:cxnLst/>
            <a:rect l="l" t="t" r="r" b="b"/>
            <a:pathLst>
              <a:path w="8718996" h="7625158">
                <a:moveTo>
                  <a:pt x="0" y="0"/>
                </a:moveTo>
                <a:lnTo>
                  <a:pt x="8718996" y="0"/>
                </a:lnTo>
                <a:lnTo>
                  <a:pt x="8718996" y="7625159"/>
                </a:lnTo>
                <a:lnTo>
                  <a:pt x="0" y="76251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9" name="Picture 8" descr="A close-up of a machine&#10;&#10;AI-generated content may be incorrect.">
            <a:extLst>
              <a:ext uri="{FF2B5EF4-FFF2-40B4-BE49-F238E27FC236}">
                <a16:creationId xmlns:a16="http://schemas.microsoft.com/office/drawing/2014/main" id="{D4D50AB4-455D-2C07-C5F9-259458E94B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435" y="2471777"/>
            <a:ext cx="11515031" cy="7686869"/>
          </a:xfrm>
          <a:prstGeom prst="notchedRightArrow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1CD0F6-CCFF-97B9-5B40-01BF8D690E45}"/>
              </a:ext>
            </a:extLst>
          </p:cNvPr>
          <p:cNvSpPr txBox="1"/>
          <p:nvPr/>
        </p:nvSpPr>
        <p:spPr>
          <a:xfrm>
            <a:off x="1449718" y="5850651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Tomorrow" panose="020B0604020202020204" charset="0"/>
              </a:rPr>
              <a:t>AGENTE 1</a:t>
            </a:r>
          </a:p>
          <a:p>
            <a:r>
              <a:rPr lang="pt-BR" b="1" dirty="0">
                <a:solidFill>
                  <a:schemeClr val="bg1"/>
                </a:solidFill>
                <a:latin typeface="Tomorrow" panose="020B0604020202020204" charset="0"/>
              </a:rPr>
              <a:t>Extrator de Dados</a:t>
            </a:r>
            <a:endParaRPr lang="pt-BR" dirty="0">
              <a:solidFill>
                <a:schemeClr val="bg1"/>
              </a:solidFill>
              <a:latin typeface="Tomorrow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E6A967-FB21-BC7F-FBEB-630A9ABD17F2}"/>
              </a:ext>
            </a:extLst>
          </p:cNvPr>
          <p:cNvSpPr txBox="1"/>
          <p:nvPr/>
        </p:nvSpPr>
        <p:spPr>
          <a:xfrm>
            <a:off x="5715000" y="3467100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Tomorrow" panose="020B0604020202020204" charset="0"/>
              </a:rPr>
              <a:t>AGENTE 2</a:t>
            </a:r>
          </a:p>
          <a:p>
            <a:r>
              <a:rPr lang="pt-BR" b="1" dirty="0">
                <a:solidFill>
                  <a:schemeClr val="bg1"/>
                </a:solidFill>
                <a:latin typeface="Tomorrow" panose="020B0604020202020204" charset="0"/>
              </a:rPr>
              <a:t>Classificador NCM</a:t>
            </a:r>
            <a:endParaRPr lang="pt-BR" dirty="0">
              <a:solidFill>
                <a:schemeClr val="bg1"/>
              </a:solidFill>
              <a:latin typeface="Tomorrow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B74C2-1C5C-A26F-B9D1-909435EE1809}"/>
              </a:ext>
            </a:extLst>
          </p:cNvPr>
          <p:cNvSpPr txBox="1"/>
          <p:nvPr/>
        </p:nvSpPr>
        <p:spPr>
          <a:xfrm>
            <a:off x="5867400" y="8420100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Tomorrow" panose="020B0604020202020204" charset="0"/>
              </a:rPr>
              <a:t>AGENTE 3</a:t>
            </a:r>
          </a:p>
          <a:p>
            <a:r>
              <a:rPr lang="pt-BR" b="1" dirty="0">
                <a:solidFill>
                  <a:schemeClr val="bg1"/>
                </a:solidFill>
                <a:latin typeface="Tomorrow" panose="020B0604020202020204" charset="0"/>
              </a:rPr>
              <a:t>Validador Fiscal</a:t>
            </a:r>
            <a:endParaRPr lang="pt-BR" dirty="0">
              <a:solidFill>
                <a:schemeClr val="bg1"/>
              </a:solidFill>
              <a:latin typeface="Tomorrow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DC7568-378C-C982-0A38-A2A0595613B5}"/>
              </a:ext>
            </a:extLst>
          </p:cNvPr>
          <p:cNvSpPr txBox="1"/>
          <p:nvPr/>
        </p:nvSpPr>
        <p:spPr>
          <a:xfrm>
            <a:off x="8915400" y="5143500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3300"/>
                </a:solidFill>
                <a:latin typeface="Tomorrow" panose="020B0604020202020204" charset="0"/>
              </a:rPr>
              <a:t>AGENTE 4</a:t>
            </a:r>
          </a:p>
          <a:p>
            <a:r>
              <a:rPr lang="pt-BR" b="1" dirty="0">
                <a:solidFill>
                  <a:srgbClr val="FF3300"/>
                </a:solidFill>
                <a:latin typeface="Tomorrow" panose="020B0604020202020204" charset="0"/>
              </a:rPr>
              <a:t>Orquestrador</a:t>
            </a:r>
            <a:endParaRPr lang="pt-BR" dirty="0">
              <a:solidFill>
                <a:srgbClr val="FF3300"/>
              </a:solidFill>
              <a:latin typeface="Tomorrow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1D13DD-92C7-D14B-B4EC-9E3E83F2E4E0}"/>
              </a:ext>
            </a:extLst>
          </p:cNvPr>
          <p:cNvSpPr txBox="1"/>
          <p:nvPr/>
        </p:nvSpPr>
        <p:spPr>
          <a:xfrm>
            <a:off x="14478000" y="5981700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Tomorrow" panose="020B0604020202020204" charset="0"/>
              </a:rPr>
              <a:t>AGENTE 5</a:t>
            </a:r>
          </a:p>
          <a:p>
            <a:r>
              <a:rPr lang="pt-BR" b="1" dirty="0">
                <a:solidFill>
                  <a:schemeClr val="bg1"/>
                </a:solidFill>
                <a:latin typeface="Tomorrow" panose="020B0604020202020204" charset="0"/>
              </a:rPr>
              <a:t>Interface conversacional</a:t>
            </a:r>
            <a:endParaRPr lang="pt-BR" dirty="0">
              <a:solidFill>
                <a:schemeClr val="bg1"/>
              </a:solidFill>
              <a:latin typeface="Tomorrow" panose="020B060402020202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1188</Words>
  <Application>Microsoft Macintosh PowerPoint</Application>
  <PresentationFormat>Custom</PresentationFormat>
  <Paragraphs>174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Mokoto</vt:lpstr>
      <vt:lpstr>Calibri</vt:lpstr>
      <vt:lpstr>Tomorrow Bold</vt:lpstr>
      <vt:lpstr>Wingdings</vt:lpstr>
      <vt:lpstr>Aptos</vt:lpstr>
      <vt:lpstr>Arial</vt:lpstr>
      <vt:lpstr>Tomorrow</vt:lpstr>
      <vt:lpstr>Canva Sans Bold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I2A2</dc:title>
  <dc:creator>Márcia Vieira</dc:creator>
  <cp:lastModifiedBy>Ricardo Croce</cp:lastModifiedBy>
  <cp:revision>10</cp:revision>
  <cp:lastPrinted>2025-10-31T12:06:36Z</cp:lastPrinted>
  <dcterms:created xsi:type="dcterms:W3CDTF">2006-08-16T00:00:00Z</dcterms:created>
  <dcterms:modified xsi:type="dcterms:W3CDTF">2025-10-31T12:06:42Z</dcterms:modified>
  <dc:identifier>DAG28Cne7Z4</dc:identifier>
</cp:coreProperties>
</file>

<file path=docProps/thumbnail.jpeg>
</file>